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58"/>
  </p:notesMasterIdLst>
  <p:handoutMasterIdLst>
    <p:handoutMasterId r:id="rId59"/>
  </p:handoutMasterIdLst>
  <p:sldIdLst>
    <p:sldId id="257" r:id="rId2"/>
    <p:sldId id="258" r:id="rId3"/>
    <p:sldId id="327" r:id="rId4"/>
    <p:sldId id="328" r:id="rId5"/>
    <p:sldId id="329" r:id="rId6"/>
    <p:sldId id="261" r:id="rId7"/>
    <p:sldId id="303" r:id="rId8"/>
    <p:sldId id="262" r:id="rId9"/>
    <p:sldId id="263" r:id="rId10"/>
    <p:sldId id="322" r:id="rId11"/>
    <p:sldId id="323" r:id="rId12"/>
    <p:sldId id="324" r:id="rId13"/>
    <p:sldId id="330" r:id="rId14"/>
    <p:sldId id="332" r:id="rId15"/>
    <p:sldId id="325" r:id="rId16"/>
    <p:sldId id="326" r:id="rId17"/>
    <p:sldId id="265" r:id="rId18"/>
    <p:sldId id="333" r:id="rId19"/>
    <p:sldId id="306" r:id="rId20"/>
    <p:sldId id="334" r:id="rId21"/>
    <p:sldId id="307" r:id="rId22"/>
    <p:sldId id="315" r:id="rId23"/>
    <p:sldId id="320" r:id="rId24"/>
    <p:sldId id="318" r:id="rId25"/>
    <p:sldId id="289" r:id="rId26"/>
    <p:sldId id="297" r:id="rId27"/>
    <p:sldId id="301" r:id="rId28"/>
    <p:sldId id="321" r:id="rId29"/>
    <p:sldId id="319" r:id="rId30"/>
    <p:sldId id="317" r:id="rId31"/>
    <p:sldId id="300" r:id="rId32"/>
    <p:sldId id="302" r:id="rId33"/>
    <p:sldId id="305" r:id="rId34"/>
    <p:sldId id="309" r:id="rId35"/>
    <p:sldId id="268" r:id="rId36"/>
    <p:sldId id="270" r:id="rId37"/>
    <p:sldId id="295" r:id="rId38"/>
    <p:sldId id="271" r:id="rId39"/>
    <p:sldId id="272" r:id="rId40"/>
    <p:sldId id="273" r:id="rId41"/>
    <p:sldId id="274" r:id="rId42"/>
    <p:sldId id="276" r:id="rId43"/>
    <p:sldId id="277" r:id="rId44"/>
    <p:sldId id="279" r:id="rId45"/>
    <p:sldId id="278" r:id="rId46"/>
    <p:sldId id="335" r:id="rId47"/>
    <p:sldId id="339" r:id="rId48"/>
    <p:sldId id="337" r:id="rId49"/>
    <p:sldId id="285" r:id="rId50"/>
    <p:sldId id="336" r:id="rId51"/>
    <p:sldId id="286" r:id="rId52"/>
    <p:sldId id="284" r:id="rId53"/>
    <p:sldId id="338" r:id="rId54"/>
    <p:sldId id="281" r:id="rId55"/>
    <p:sldId id="282" r:id="rId56"/>
    <p:sldId id="283" r:id="rId57"/>
  </p:sldIdLst>
  <p:sldSz cx="6858000" cy="9144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815" y="-87"/>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26E69A-2A6A-4087-9146-9058EC76C38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749E762A-7003-4E8F-A5C6-ACE587770AC0}">
      <dgm:prSet phldrT="[Text]" custT="1"/>
      <dgm:spPr/>
      <dgm:t>
        <a:bodyPr/>
        <a:lstStyle/>
        <a:p>
          <a:r>
            <a:rPr lang="en-CA" sz="1600" b="1" baseline="0" dirty="0" smtClean="0">
              <a:solidFill>
                <a:schemeClr val="tx1"/>
              </a:solidFill>
            </a:rPr>
            <a:t>Introduction, Strategic Plan</a:t>
          </a:r>
          <a:endParaRPr lang="en-CA" sz="1600" b="1" baseline="0" dirty="0">
            <a:solidFill>
              <a:schemeClr val="tx1"/>
            </a:solidFill>
          </a:endParaRPr>
        </a:p>
      </dgm:t>
    </dgm:pt>
    <dgm:pt modelId="{6D16C4FA-1C5D-43FB-96F9-E2879B37886B}" type="parTrans" cxnId="{2DE267D9-F6AC-4952-A473-DA281552FA25}">
      <dgm:prSet/>
      <dgm:spPr/>
      <dgm:t>
        <a:bodyPr/>
        <a:lstStyle/>
        <a:p>
          <a:endParaRPr lang="en-CA" sz="1600" b="1"/>
        </a:p>
      </dgm:t>
    </dgm:pt>
    <dgm:pt modelId="{21A193C7-AED0-438D-8502-CBC8427376E4}" type="sibTrans" cxnId="{2DE267D9-F6AC-4952-A473-DA281552FA25}">
      <dgm:prSet/>
      <dgm:spPr/>
      <dgm:t>
        <a:bodyPr/>
        <a:lstStyle/>
        <a:p>
          <a:endParaRPr lang="en-CA" sz="1600" b="1"/>
        </a:p>
      </dgm:t>
    </dgm:pt>
    <dgm:pt modelId="{93411058-58C0-40E5-8B47-9838F5DE77E2}">
      <dgm:prSet custT="1"/>
      <dgm:spPr/>
      <dgm:t>
        <a:bodyPr/>
        <a:lstStyle/>
        <a:p>
          <a:r>
            <a:rPr lang="en-CA" sz="1600" b="1" baseline="0" dirty="0" smtClean="0">
              <a:solidFill>
                <a:schemeClr val="tx1"/>
              </a:solidFill>
            </a:rPr>
            <a:t>Budget Basics </a:t>
          </a:r>
          <a:endParaRPr lang="en-CA" sz="1600" b="1" baseline="0" dirty="0">
            <a:solidFill>
              <a:schemeClr val="tx1"/>
            </a:solidFill>
          </a:endParaRPr>
        </a:p>
      </dgm:t>
    </dgm:pt>
    <dgm:pt modelId="{F8647DBD-4213-493F-BC91-9587D9E24C00}" type="parTrans" cxnId="{7FD71BBE-B874-4478-B2BF-1DCF0DB925C5}">
      <dgm:prSet/>
      <dgm:spPr/>
      <dgm:t>
        <a:bodyPr/>
        <a:lstStyle/>
        <a:p>
          <a:endParaRPr lang="en-CA" sz="1600" b="1"/>
        </a:p>
      </dgm:t>
    </dgm:pt>
    <dgm:pt modelId="{53A73E2D-5FDD-45CE-8BCD-9D6C6A89CB44}" type="sibTrans" cxnId="{7FD71BBE-B874-4478-B2BF-1DCF0DB925C5}">
      <dgm:prSet/>
      <dgm:spPr/>
      <dgm:t>
        <a:bodyPr/>
        <a:lstStyle/>
        <a:p>
          <a:endParaRPr lang="en-CA" sz="1600" b="1"/>
        </a:p>
      </dgm:t>
    </dgm:pt>
    <dgm:pt modelId="{8ED2905A-C572-4900-A2C4-7E03AE5A7A11}">
      <dgm:prSet custT="1"/>
      <dgm:spPr/>
      <dgm:t>
        <a:bodyPr/>
        <a:lstStyle/>
        <a:p>
          <a:r>
            <a:rPr lang="en-CA" sz="1600" b="1" baseline="0" dirty="0" smtClean="0">
              <a:solidFill>
                <a:schemeClr val="tx2"/>
              </a:solidFill>
            </a:rPr>
            <a:t>Draft Budget Highlights</a:t>
          </a:r>
          <a:endParaRPr lang="en-CA" sz="1600" b="1" baseline="0" dirty="0">
            <a:solidFill>
              <a:schemeClr val="tx2"/>
            </a:solidFill>
          </a:endParaRPr>
        </a:p>
      </dgm:t>
    </dgm:pt>
    <dgm:pt modelId="{4CF68359-6863-4C78-A5C6-E6F2E6D5887E}" type="parTrans" cxnId="{CEBF88B7-0F44-47B0-8DF0-FD44ED4FDB5C}">
      <dgm:prSet/>
      <dgm:spPr/>
      <dgm:t>
        <a:bodyPr/>
        <a:lstStyle/>
        <a:p>
          <a:endParaRPr lang="en-CA" sz="1600" b="1"/>
        </a:p>
      </dgm:t>
    </dgm:pt>
    <dgm:pt modelId="{FAA5D256-1B7C-49D2-8136-10F75E7BABC0}" type="sibTrans" cxnId="{CEBF88B7-0F44-47B0-8DF0-FD44ED4FDB5C}">
      <dgm:prSet/>
      <dgm:spPr/>
      <dgm:t>
        <a:bodyPr/>
        <a:lstStyle/>
        <a:p>
          <a:endParaRPr lang="en-CA" sz="1600" b="1"/>
        </a:p>
      </dgm:t>
    </dgm:pt>
    <dgm:pt modelId="{D75D2576-8F75-4697-A50A-A2D1CB2C4C9D}">
      <dgm:prSet custT="1"/>
      <dgm:spPr/>
      <dgm:t>
        <a:bodyPr/>
        <a:lstStyle/>
        <a:p>
          <a:r>
            <a:rPr lang="en-CA" sz="1600" b="1" baseline="0" dirty="0" smtClean="0">
              <a:solidFill>
                <a:schemeClr val="tx1"/>
              </a:solidFill>
            </a:rPr>
            <a:t>Workforce</a:t>
          </a:r>
          <a:endParaRPr lang="en-CA" sz="1600" b="1" baseline="0" dirty="0">
            <a:solidFill>
              <a:schemeClr val="tx1"/>
            </a:solidFill>
          </a:endParaRPr>
        </a:p>
      </dgm:t>
    </dgm:pt>
    <dgm:pt modelId="{DF21A399-DA64-42C8-885A-E48173CB696D}" type="parTrans" cxnId="{7C808325-CA0D-4D8D-B519-F43BE126C124}">
      <dgm:prSet/>
      <dgm:spPr/>
      <dgm:t>
        <a:bodyPr/>
        <a:lstStyle/>
        <a:p>
          <a:endParaRPr lang="en-CA" sz="1600" b="1"/>
        </a:p>
      </dgm:t>
    </dgm:pt>
    <dgm:pt modelId="{B9BF6520-3C8F-4641-A86A-453AA0CBD0A2}" type="sibTrans" cxnId="{7C808325-CA0D-4D8D-B519-F43BE126C124}">
      <dgm:prSet/>
      <dgm:spPr/>
      <dgm:t>
        <a:bodyPr/>
        <a:lstStyle/>
        <a:p>
          <a:endParaRPr lang="en-CA" sz="1600" b="1"/>
        </a:p>
      </dgm:t>
    </dgm:pt>
    <dgm:pt modelId="{F2CBA67F-6382-4D3C-9E3E-57B53B765AED}">
      <dgm:prSet custT="1"/>
      <dgm:spPr/>
      <dgm:t>
        <a:bodyPr/>
        <a:lstStyle/>
        <a:p>
          <a:r>
            <a:rPr lang="en-CA" sz="1600" b="1" baseline="0" dirty="0" smtClean="0">
              <a:solidFill>
                <a:schemeClr val="tx1"/>
              </a:solidFill>
            </a:rPr>
            <a:t>Draft Operating &amp; Capital Budgets</a:t>
          </a:r>
          <a:endParaRPr lang="en-CA" sz="1600" b="1" baseline="0" dirty="0">
            <a:solidFill>
              <a:schemeClr val="tx1"/>
            </a:solidFill>
          </a:endParaRPr>
        </a:p>
      </dgm:t>
    </dgm:pt>
    <dgm:pt modelId="{1E7263FD-2305-4798-B391-3A7694474370}" type="parTrans" cxnId="{579C92AE-C70A-4477-8A87-7F2BF1961BEE}">
      <dgm:prSet/>
      <dgm:spPr/>
      <dgm:t>
        <a:bodyPr/>
        <a:lstStyle/>
        <a:p>
          <a:endParaRPr lang="en-CA" sz="1600" b="1"/>
        </a:p>
      </dgm:t>
    </dgm:pt>
    <dgm:pt modelId="{A741DC88-165D-4D31-8FB2-60A44AB04732}" type="sibTrans" cxnId="{579C92AE-C70A-4477-8A87-7F2BF1961BEE}">
      <dgm:prSet/>
      <dgm:spPr/>
      <dgm:t>
        <a:bodyPr/>
        <a:lstStyle/>
        <a:p>
          <a:endParaRPr lang="en-CA" sz="1600" b="1"/>
        </a:p>
      </dgm:t>
    </dgm:pt>
    <dgm:pt modelId="{BE80C7B0-C3EE-41DA-A684-6D51F9E987FA}">
      <dgm:prSet custT="1"/>
      <dgm:spPr/>
      <dgm:t>
        <a:bodyPr/>
        <a:lstStyle/>
        <a:p>
          <a:r>
            <a:rPr lang="en-CA" sz="1600" b="1" baseline="0" dirty="0" smtClean="0">
              <a:solidFill>
                <a:schemeClr val="tx1"/>
              </a:solidFill>
            </a:rPr>
            <a:t>Property Tax Impacts</a:t>
          </a:r>
          <a:endParaRPr lang="en-CA" sz="1600" b="1" baseline="0" dirty="0">
            <a:solidFill>
              <a:schemeClr val="tx1"/>
            </a:solidFill>
          </a:endParaRPr>
        </a:p>
      </dgm:t>
    </dgm:pt>
    <dgm:pt modelId="{D64275E9-B75D-433F-9815-D54EF4C37E9A}" type="parTrans" cxnId="{59FE2BDE-7F1E-4D25-8912-3B2D2C605A25}">
      <dgm:prSet/>
      <dgm:spPr/>
      <dgm:t>
        <a:bodyPr/>
        <a:lstStyle/>
        <a:p>
          <a:endParaRPr lang="en-CA" sz="1600" b="1"/>
        </a:p>
      </dgm:t>
    </dgm:pt>
    <dgm:pt modelId="{5D9FE1C0-B850-41DF-85D9-B4EEA3AABE2D}" type="sibTrans" cxnId="{59FE2BDE-7F1E-4D25-8912-3B2D2C605A25}">
      <dgm:prSet/>
      <dgm:spPr/>
      <dgm:t>
        <a:bodyPr/>
        <a:lstStyle/>
        <a:p>
          <a:endParaRPr lang="en-CA" sz="1600" b="1"/>
        </a:p>
      </dgm:t>
    </dgm:pt>
    <dgm:pt modelId="{28EE0C4E-D4D5-4C01-82B0-52D3A61F2D51}">
      <dgm:prSet custT="1"/>
      <dgm:spPr/>
      <dgm:t>
        <a:bodyPr/>
        <a:lstStyle/>
        <a:p>
          <a:r>
            <a:rPr lang="en-CA" sz="1600" b="1" baseline="0" dirty="0" smtClean="0">
              <a:solidFill>
                <a:schemeClr val="tx1"/>
              </a:solidFill>
            </a:rPr>
            <a:t>Grants</a:t>
          </a:r>
          <a:endParaRPr lang="en-CA" sz="1600" b="1" baseline="0" dirty="0">
            <a:solidFill>
              <a:schemeClr val="tx1"/>
            </a:solidFill>
          </a:endParaRPr>
        </a:p>
      </dgm:t>
    </dgm:pt>
    <dgm:pt modelId="{7BEC3CAE-3B1C-4B63-8609-B4DE6A3A0901}" type="parTrans" cxnId="{08BB5F8E-85C7-4EE5-BBC9-C581E8D2C9F1}">
      <dgm:prSet/>
      <dgm:spPr/>
      <dgm:t>
        <a:bodyPr/>
        <a:lstStyle/>
        <a:p>
          <a:endParaRPr lang="en-CA" sz="1600" b="1"/>
        </a:p>
      </dgm:t>
    </dgm:pt>
    <dgm:pt modelId="{D47A23A8-7E8C-4AE5-8B5E-C12538AC1687}" type="sibTrans" cxnId="{08BB5F8E-85C7-4EE5-BBC9-C581E8D2C9F1}">
      <dgm:prSet/>
      <dgm:spPr/>
      <dgm:t>
        <a:bodyPr/>
        <a:lstStyle/>
        <a:p>
          <a:endParaRPr lang="en-CA" sz="1600" b="1"/>
        </a:p>
      </dgm:t>
    </dgm:pt>
    <dgm:pt modelId="{D40AA782-9071-4808-8E2C-D9A08FC820FC}">
      <dgm:prSet custT="1"/>
      <dgm:spPr/>
      <dgm:t>
        <a:bodyPr/>
        <a:lstStyle/>
        <a:p>
          <a:r>
            <a:rPr lang="en-CA" sz="1600" b="1" baseline="0" dirty="0" smtClean="0">
              <a:solidFill>
                <a:schemeClr val="tx1"/>
              </a:solidFill>
            </a:rPr>
            <a:t>Conclusion</a:t>
          </a:r>
          <a:endParaRPr lang="en-CA" sz="1600" b="1" baseline="0" dirty="0">
            <a:solidFill>
              <a:schemeClr val="tx1"/>
            </a:solidFill>
          </a:endParaRPr>
        </a:p>
      </dgm:t>
    </dgm:pt>
    <dgm:pt modelId="{BC402D86-3148-443B-9A1A-9036E8175C6E}" type="parTrans" cxnId="{ACAD8768-E830-434F-A981-C3ECBE029F23}">
      <dgm:prSet/>
      <dgm:spPr/>
      <dgm:t>
        <a:bodyPr/>
        <a:lstStyle/>
        <a:p>
          <a:endParaRPr lang="en-CA" sz="1600" b="1"/>
        </a:p>
      </dgm:t>
    </dgm:pt>
    <dgm:pt modelId="{F8938DA9-28B0-49BA-8D90-8E932F74D036}" type="sibTrans" cxnId="{ACAD8768-E830-434F-A981-C3ECBE029F23}">
      <dgm:prSet/>
      <dgm:spPr/>
      <dgm:t>
        <a:bodyPr/>
        <a:lstStyle/>
        <a:p>
          <a:endParaRPr lang="en-CA" sz="1600" b="1"/>
        </a:p>
      </dgm:t>
    </dgm:pt>
    <dgm:pt modelId="{5903C91B-4F77-4CD8-9C9C-B15780404EF6}" type="pres">
      <dgm:prSet presAssocID="{D326E69A-2A6A-4087-9146-9058EC76C38B}" presName="linear" presStyleCnt="0">
        <dgm:presLayoutVars>
          <dgm:dir/>
          <dgm:animLvl val="lvl"/>
          <dgm:resizeHandles val="exact"/>
        </dgm:presLayoutVars>
      </dgm:prSet>
      <dgm:spPr/>
      <dgm:t>
        <a:bodyPr/>
        <a:lstStyle/>
        <a:p>
          <a:endParaRPr lang="en-CA"/>
        </a:p>
      </dgm:t>
    </dgm:pt>
    <dgm:pt modelId="{56ACC5AF-9E69-4508-9C2F-BD0AC4C4FDAC}" type="pres">
      <dgm:prSet presAssocID="{749E762A-7003-4E8F-A5C6-ACE587770AC0}" presName="parentLin" presStyleCnt="0"/>
      <dgm:spPr/>
    </dgm:pt>
    <dgm:pt modelId="{D3A2F8F0-956A-4BFB-B850-6654BE42A1E1}" type="pres">
      <dgm:prSet presAssocID="{749E762A-7003-4E8F-A5C6-ACE587770AC0}" presName="parentLeftMargin" presStyleLbl="node1" presStyleIdx="0" presStyleCnt="8"/>
      <dgm:spPr/>
      <dgm:t>
        <a:bodyPr/>
        <a:lstStyle/>
        <a:p>
          <a:endParaRPr lang="en-CA"/>
        </a:p>
      </dgm:t>
    </dgm:pt>
    <dgm:pt modelId="{4947D6F4-0B9C-415B-8BB8-504D0282BF60}" type="pres">
      <dgm:prSet presAssocID="{749E762A-7003-4E8F-A5C6-ACE587770AC0}" presName="parentText" presStyleLbl="node1" presStyleIdx="0" presStyleCnt="8" custScaleX="142857" custScaleY="126095">
        <dgm:presLayoutVars>
          <dgm:chMax val="0"/>
          <dgm:bulletEnabled val="1"/>
        </dgm:presLayoutVars>
      </dgm:prSet>
      <dgm:spPr/>
      <dgm:t>
        <a:bodyPr/>
        <a:lstStyle/>
        <a:p>
          <a:endParaRPr lang="en-CA"/>
        </a:p>
      </dgm:t>
    </dgm:pt>
    <dgm:pt modelId="{7946973D-CF05-484C-99B5-CBDA648943C6}" type="pres">
      <dgm:prSet presAssocID="{749E762A-7003-4E8F-A5C6-ACE587770AC0}" presName="negativeSpace" presStyleCnt="0"/>
      <dgm:spPr/>
    </dgm:pt>
    <dgm:pt modelId="{F53574D0-2D6A-4387-B706-523FA2796338}" type="pres">
      <dgm:prSet presAssocID="{749E762A-7003-4E8F-A5C6-ACE587770AC0}" presName="childText" presStyleLbl="conFgAcc1" presStyleIdx="0" presStyleCnt="8">
        <dgm:presLayoutVars>
          <dgm:bulletEnabled val="1"/>
        </dgm:presLayoutVars>
      </dgm:prSet>
      <dgm:spPr/>
    </dgm:pt>
    <dgm:pt modelId="{AD3FD6D7-D4D7-48E7-BFAE-C4E1BB768A51}" type="pres">
      <dgm:prSet presAssocID="{21A193C7-AED0-438D-8502-CBC8427376E4}" presName="spaceBetweenRectangles" presStyleCnt="0"/>
      <dgm:spPr/>
    </dgm:pt>
    <dgm:pt modelId="{51328081-AF73-4D81-8B51-C8D95A1F244D}" type="pres">
      <dgm:prSet presAssocID="{93411058-58C0-40E5-8B47-9838F5DE77E2}" presName="parentLin" presStyleCnt="0"/>
      <dgm:spPr/>
    </dgm:pt>
    <dgm:pt modelId="{F07AC331-E07A-4BB5-AA67-B27A89767756}" type="pres">
      <dgm:prSet presAssocID="{93411058-58C0-40E5-8B47-9838F5DE77E2}" presName="parentLeftMargin" presStyleLbl="node1" presStyleIdx="0" presStyleCnt="8"/>
      <dgm:spPr/>
      <dgm:t>
        <a:bodyPr/>
        <a:lstStyle/>
        <a:p>
          <a:endParaRPr lang="en-CA"/>
        </a:p>
      </dgm:t>
    </dgm:pt>
    <dgm:pt modelId="{0AAC3CE8-8224-4407-B072-40591DCA7EC0}" type="pres">
      <dgm:prSet presAssocID="{93411058-58C0-40E5-8B47-9838F5DE77E2}" presName="parentText" presStyleLbl="node1" presStyleIdx="1" presStyleCnt="8" custScaleX="142857" custScaleY="126095">
        <dgm:presLayoutVars>
          <dgm:chMax val="0"/>
          <dgm:bulletEnabled val="1"/>
        </dgm:presLayoutVars>
      </dgm:prSet>
      <dgm:spPr/>
      <dgm:t>
        <a:bodyPr/>
        <a:lstStyle/>
        <a:p>
          <a:endParaRPr lang="en-CA"/>
        </a:p>
      </dgm:t>
    </dgm:pt>
    <dgm:pt modelId="{1071EF89-A6F9-4955-9262-C7947799DE6E}" type="pres">
      <dgm:prSet presAssocID="{93411058-58C0-40E5-8B47-9838F5DE77E2}" presName="negativeSpace" presStyleCnt="0"/>
      <dgm:spPr/>
    </dgm:pt>
    <dgm:pt modelId="{8D090540-BA2C-4537-851A-B18F83382A07}" type="pres">
      <dgm:prSet presAssocID="{93411058-58C0-40E5-8B47-9838F5DE77E2}" presName="childText" presStyleLbl="conFgAcc1" presStyleIdx="1" presStyleCnt="8">
        <dgm:presLayoutVars>
          <dgm:bulletEnabled val="1"/>
        </dgm:presLayoutVars>
      </dgm:prSet>
      <dgm:spPr/>
    </dgm:pt>
    <dgm:pt modelId="{2338742E-9910-4085-A826-07B6CABB0FCC}" type="pres">
      <dgm:prSet presAssocID="{53A73E2D-5FDD-45CE-8BCD-9D6C6A89CB44}" presName="spaceBetweenRectangles" presStyleCnt="0"/>
      <dgm:spPr/>
    </dgm:pt>
    <dgm:pt modelId="{3B6B7EC9-8850-4A9B-8C83-DACC65A704F8}" type="pres">
      <dgm:prSet presAssocID="{8ED2905A-C572-4900-A2C4-7E03AE5A7A11}" presName="parentLin" presStyleCnt="0"/>
      <dgm:spPr/>
    </dgm:pt>
    <dgm:pt modelId="{1FC16051-4943-43B6-90F9-8E8A23D7CB2B}" type="pres">
      <dgm:prSet presAssocID="{8ED2905A-C572-4900-A2C4-7E03AE5A7A11}" presName="parentLeftMargin" presStyleLbl="node1" presStyleIdx="1" presStyleCnt="8"/>
      <dgm:spPr/>
      <dgm:t>
        <a:bodyPr/>
        <a:lstStyle/>
        <a:p>
          <a:endParaRPr lang="en-CA"/>
        </a:p>
      </dgm:t>
    </dgm:pt>
    <dgm:pt modelId="{1470231C-1DFE-4EAD-8221-EC1A0D33EB38}" type="pres">
      <dgm:prSet presAssocID="{8ED2905A-C572-4900-A2C4-7E03AE5A7A11}" presName="parentText" presStyleLbl="node1" presStyleIdx="2" presStyleCnt="8" custScaleX="142857" custScaleY="126095">
        <dgm:presLayoutVars>
          <dgm:chMax val="0"/>
          <dgm:bulletEnabled val="1"/>
        </dgm:presLayoutVars>
      </dgm:prSet>
      <dgm:spPr/>
      <dgm:t>
        <a:bodyPr/>
        <a:lstStyle/>
        <a:p>
          <a:endParaRPr lang="en-CA"/>
        </a:p>
      </dgm:t>
    </dgm:pt>
    <dgm:pt modelId="{1CDD5329-1F93-471E-BA78-0C9897978095}" type="pres">
      <dgm:prSet presAssocID="{8ED2905A-C572-4900-A2C4-7E03AE5A7A11}" presName="negativeSpace" presStyleCnt="0"/>
      <dgm:spPr/>
    </dgm:pt>
    <dgm:pt modelId="{184B7213-E85C-4BCA-AD72-DEC9D8FE192F}" type="pres">
      <dgm:prSet presAssocID="{8ED2905A-C572-4900-A2C4-7E03AE5A7A11}" presName="childText" presStyleLbl="conFgAcc1" presStyleIdx="2" presStyleCnt="8">
        <dgm:presLayoutVars>
          <dgm:bulletEnabled val="1"/>
        </dgm:presLayoutVars>
      </dgm:prSet>
      <dgm:spPr/>
    </dgm:pt>
    <dgm:pt modelId="{F9B6D194-A605-4804-AE4D-958A890EFA49}" type="pres">
      <dgm:prSet presAssocID="{FAA5D256-1B7C-49D2-8136-10F75E7BABC0}" presName="spaceBetweenRectangles" presStyleCnt="0"/>
      <dgm:spPr/>
    </dgm:pt>
    <dgm:pt modelId="{78770970-F58B-4F6C-B7DB-944E54D217D2}" type="pres">
      <dgm:prSet presAssocID="{D75D2576-8F75-4697-A50A-A2D1CB2C4C9D}" presName="parentLin" presStyleCnt="0"/>
      <dgm:spPr/>
    </dgm:pt>
    <dgm:pt modelId="{C7120098-7939-40E9-B9EB-179902720945}" type="pres">
      <dgm:prSet presAssocID="{D75D2576-8F75-4697-A50A-A2D1CB2C4C9D}" presName="parentLeftMargin" presStyleLbl="node1" presStyleIdx="2" presStyleCnt="8"/>
      <dgm:spPr/>
      <dgm:t>
        <a:bodyPr/>
        <a:lstStyle/>
        <a:p>
          <a:endParaRPr lang="en-CA"/>
        </a:p>
      </dgm:t>
    </dgm:pt>
    <dgm:pt modelId="{E92E43D3-A029-41A5-9663-5E093675B685}" type="pres">
      <dgm:prSet presAssocID="{D75D2576-8F75-4697-A50A-A2D1CB2C4C9D}" presName="parentText" presStyleLbl="node1" presStyleIdx="3" presStyleCnt="8" custScaleX="142857" custScaleY="126095">
        <dgm:presLayoutVars>
          <dgm:chMax val="0"/>
          <dgm:bulletEnabled val="1"/>
        </dgm:presLayoutVars>
      </dgm:prSet>
      <dgm:spPr/>
      <dgm:t>
        <a:bodyPr/>
        <a:lstStyle/>
        <a:p>
          <a:endParaRPr lang="en-CA"/>
        </a:p>
      </dgm:t>
    </dgm:pt>
    <dgm:pt modelId="{DD4D19BD-0EE8-4617-B470-13649CBBAB67}" type="pres">
      <dgm:prSet presAssocID="{D75D2576-8F75-4697-A50A-A2D1CB2C4C9D}" presName="negativeSpace" presStyleCnt="0"/>
      <dgm:spPr/>
    </dgm:pt>
    <dgm:pt modelId="{9C13A074-7A4E-410F-BD7B-ECA205A23F8C}" type="pres">
      <dgm:prSet presAssocID="{D75D2576-8F75-4697-A50A-A2D1CB2C4C9D}" presName="childText" presStyleLbl="conFgAcc1" presStyleIdx="3" presStyleCnt="8">
        <dgm:presLayoutVars>
          <dgm:bulletEnabled val="1"/>
        </dgm:presLayoutVars>
      </dgm:prSet>
      <dgm:spPr/>
    </dgm:pt>
    <dgm:pt modelId="{0D81DE35-D068-4E0C-B225-B4EBA3828002}" type="pres">
      <dgm:prSet presAssocID="{B9BF6520-3C8F-4641-A86A-453AA0CBD0A2}" presName="spaceBetweenRectangles" presStyleCnt="0"/>
      <dgm:spPr/>
    </dgm:pt>
    <dgm:pt modelId="{B636792C-4458-49A0-B8D5-4ADEA07D36A5}" type="pres">
      <dgm:prSet presAssocID="{F2CBA67F-6382-4D3C-9E3E-57B53B765AED}" presName="parentLin" presStyleCnt="0"/>
      <dgm:spPr/>
    </dgm:pt>
    <dgm:pt modelId="{713DC5A5-7D95-4B72-BA32-33FE73D63EB7}" type="pres">
      <dgm:prSet presAssocID="{F2CBA67F-6382-4D3C-9E3E-57B53B765AED}" presName="parentLeftMargin" presStyleLbl="node1" presStyleIdx="3" presStyleCnt="8"/>
      <dgm:spPr/>
      <dgm:t>
        <a:bodyPr/>
        <a:lstStyle/>
        <a:p>
          <a:endParaRPr lang="en-CA"/>
        </a:p>
      </dgm:t>
    </dgm:pt>
    <dgm:pt modelId="{E034680A-D528-4935-98BF-4673E78F4E12}" type="pres">
      <dgm:prSet presAssocID="{F2CBA67F-6382-4D3C-9E3E-57B53B765AED}" presName="parentText" presStyleLbl="node1" presStyleIdx="4" presStyleCnt="8" custScaleX="142857" custScaleY="126095">
        <dgm:presLayoutVars>
          <dgm:chMax val="0"/>
          <dgm:bulletEnabled val="1"/>
        </dgm:presLayoutVars>
      </dgm:prSet>
      <dgm:spPr/>
      <dgm:t>
        <a:bodyPr/>
        <a:lstStyle/>
        <a:p>
          <a:endParaRPr lang="en-CA"/>
        </a:p>
      </dgm:t>
    </dgm:pt>
    <dgm:pt modelId="{675E6BBA-BB39-4609-9AEF-B6CACE39A97C}" type="pres">
      <dgm:prSet presAssocID="{F2CBA67F-6382-4D3C-9E3E-57B53B765AED}" presName="negativeSpace" presStyleCnt="0"/>
      <dgm:spPr/>
    </dgm:pt>
    <dgm:pt modelId="{76C4DDCF-6469-4F76-992A-F103DDB55C23}" type="pres">
      <dgm:prSet presAssocID="{F2CBA67F-6382-4D3C-9E3E-57B53B765AED}" presName="childText" presStyleLbl="conFgAcc1" presStyleIdx="4" presStyleCnt="8">
        <dgm:presLayoutVars>
          <dgm:bulletEnabled val="1"/>
        </dgm:presLayoutVars>
      </dgm:prSet>
      <dgm:spPr/>
    </dgm:pt>
    <dgm:pt modelId="{24B708F5-E0B8-419A-9A46-4890EE504BD6}" type="pres">
      <dgm:prSet presAssocID="{A741DC88-165D-4D31-8FB2-60A44AB04732}" presName="spaceBetweenRectangles" presStyleCnt="0"/>
      <dgm:spPr/>
    </dgm:pt>
    <dgm:pt modelId="{F8CA31DD-4028-4BB5-B5B6-3E28E62AFCAF}" type="pres">
      <dgm:prSet presAssocID="{BE80C7B0-C3EE-41DA-A684-6D51F9E987FA}" presName="parentLin" presStyleCnt="0"/>
      <dgm:spPr/>
    </dgm:pt>
    <dgm:pt modelId="{BE21BB5A-8974-4400-8ADC-E2DE3ED763DD}" type="pres">
      <dgm:prSet presAssocID="{BE80C7B0-C3EE-41DA-A684-6D51F9E987FA}" presName="parentLeftMargin" presStyleLbl="node1" presStyleIdx="4" presStyleCnt="8"/>
      <dgm:spPr/>
      <dgm:t>
        <a:bodyPr/>
        <a:lstStyle/>
        <a:p>
          <a:endParaRPr lang="en-CA"/>
        </a:p>
      </dgm:t>
    </dgm:pt>
    <dgm:pt modelId="{C29DCD1B-5F57-49B0-80D2-BF286F04BC92}" type="pres">
      <dgm:prSet presAssocID="{BE80C7B0-C3EE-41DA-A684-6D51F9E987FA}" presName="parentText" presStyleLbl="node1" presStyleIdx="5" presStyleCnt="8" custScaleX="142857" custScaleY="126095">
        <dgm:presLayoutVars>
          <dgm:chMax val="0"/>
          <dgm:bulletEnabled val="1"/>
        </dgm:presLayoutVars>
      </dgm:prSet>
      <dgm:spPr/>
      <dgm:t>
        <a:bodyPr/>
        <a:lstStyle/>
        <a:p>
          <a:endParaRPr lang="en-CA"/>
        </a:p>
      </dgm:t>
    </dgm:pt>
    <dgm:pt modelId="{952DFB16-0295-4D6F-8F42-D9174D794DA9}" type="pres">
      <dgm:prSet presAssocID="{BE80C7B0-C3EE-41DA-A684-6D51F9E987FA}" presName="negativeSpace" presStyleCnt="0"/>
      <dgm:spPr/>
    </dgm:pt>
    <dgm:pt modelId="{99F723E8-0D0A-44DF-BA57-52C0F2997574}" type="pres">
      <dgm:prSet presAssocID="{BE80C7B0-C3EE-41DA-A684-6D51F9E987FA}" presName="childText" presStyleLbl="conFgAcc1" presStyleIdx="5" presStyleCnt="8">
        <dgm:presLayoutVars>
          <dgm:bulletEnabled val="1"/>
        </dgm:presLayoutVars>
      </dgm:prSet>
      <dgm:spPr/>
    </dgm:pt>
    <dgm:pt modelId="{904DA4FB-CAFF-49CE-A056-AC1D15C45DFE}" type="pres">
      <dgm:prSet presAssocID="{5D9FE1C0-B850-41DF-85D9-B4EEA3AABE2D}" presName="spaceBetweenRectangles" presStyleCnt="0"/>
      <dgm:spPr/>
    </dgm:pt>
    <dgm:pt modelId="{B1AAB308-DD75-4B20-9C7B-5288ECA6C214}" type="pres">
      <dgm:prSet presAssocID="{28EE0C4E-D4D5-4C01-82B0-52D3A61F2D51}" presName="parentLin" presStyleCnt="0"/>
      <dgm:spPr/>
    </dgm:pt>
    <dgm:pt modelId="{BC8D21AA-AA75-46CB-8D36-E03B9E3E0BE7}" type="pres">
      <dgm:prSet presAssocID="{28EE0C4E-D4D5-4C01-82B0-52D3A61F2D51}" presName="parentLeftMargin" presStyleLbl="node1" presStyleIdx="5" presStyleCnt="8"/>
      <dgm:spPr/>
      <dgm:t>
        <a:bodyPr/>
        <a:lstStyle/>
        <a:p>
          <a:endParaRPr lang="en-CA"/>
        </a:p>
      </dgm:t>
    </dgm:pt>
    <dgm:pt modelId="{45AF3275-051A-4861-A263-7EC89FE042FE}" type="pres">
      <dgm:prSet presAssocID="{28EE0C4E-D4D5-4C01-82B0-52D3A61F2D51}" presName="parentText" presStyleLbl="node1" presStyleIdx="6" presStyleCnt="8" custScaleX="142857" custScaleY="126095">
        <dgm:presLayoutVars>
          <dgm:chMax val="0"/>
          <dgm:bulletEnabled val="1"/>
        </dgm:presLayoutVars>
      </dgm:prSet>
      <dgm:spPr/>
      <dgm:t>
        <a:bodyPr/>
        <a:lstStyle/>
        <a:p>
          <a:endParaRPr lang="en-CA"/>
        </a:p>
      </dgm:t>
    </dgm:pt>
    <dgm:pt modelId="{C3F01D3F-F8C1-4835-A87F-64BDC6E30464}" type="pres">
      <dgm:prSet presAssocID="{28EE0C4E-D4D5-4C01-82B0-52D3A61F2D51}" presName="negativeSpace" presStyleCnt="0"/>
      <dgm:spPr/>
    </dgm:pt>
    <dgm:pt modelId="{31548A34-7BB7-48F5-AA77-4110972837EC}" type="pres">
      <dgm:prSet presAssocID="{28EE0C4E-D4D5-4C01-82B0-52D3A61F2D51}" presName="childText" presStyleLbl="conFgAcc1" presStyleIdx="6" presStyleCnt="8">
        <dgm:presLayoutVars>
          <dgm:bulletEnabled val="1"/>
        </dgm:presLayoutVars>
      </dgm:prSet>
      <dgm:spPr/>
    </dgm:pt>
    <dgm:pt modelId="{32D4F5D1-8E77-435E-9C7F-8F142C286738}" type="pres">
      <dgm:prSet presAssocID="{D47A23A8-7E8C-4AE5-8B5E-C12538AC1687}" presName="spaceBetweenRectangles" presStyleCnt="0"/>
      <dgm:spPr/>
    </dgm:pt>
    <dgm:pt modelId="{BBB23295-5BE5-4173-A76C-3CE5079A199D}" type="pres">
      <dgm:prSet presAssocID="{D40AA782-9071-4808-8E2C-D9A08FC820FC}" presName="parentLin" presStyleCnt="0"/>
      <dgm:spPr/>
    </dgm:pt>
    <dgm:pt modelId="{61AFEC1D-A1E7-40FF-8001-F8C5C471189B}" type="pres">
      <dgm:prSet presAssocID="{D40AA782-9071-4808-8E2C-D9A08FC820FC}" presName="parentLeftMargin" presStyleLbl="node1" presStyleIdx="6" presStyleCnt="8"/>
      <dgm:spPr/>
      <dgm:t>
        <a:bodyPr/>
        <a:lstStyle/>
        <a:p>
          <a:endParaRPr lang="en-CA"/>
        </a:p>
      </dgm:t>
    </dgm:pt>
    <dgm:pt modelId="{4BD7880E-7B99-4898-BF3C-ED10C5E8A25A}" type="pres">
      <dgm:prSet presAssocID="{D40AA782-9071-4808-8E2C-D9A08FC820FC}" presName="parentText" presStyleLbl="node1" presStyleIdx="7" presStyleCnt="8" custScaleX="142857" custScaleY="126095">
        <dgm:presLayoutVars>
          <dgm:chMax val="0"/>
          <dgm:bulletEnabled val="1"/>
        </dgm:presLayoutVars>
      </dgm:prSet>
      <dgm:spPr/>
      <dgm:t>
        <a:bodyPr/>
        <a:lstStyle/>
        <a:p>
          <a:endParaRPr lang="en-CA"/>
        </a:p>
      </dgm:t>
    </dgm:pt>
    <dgm:pt modelId="{531CCE54-3DC1-4F37-AA80-D8FFB20F8835}" type="pres">
      <dgm:prSet presAssocID="{D40AA782-9071-4808-8E2C-D9A08FC820FC}" presName="negativeSpace" presStyleCnt="0"/>
      <dgm:spPr/>
    </dgm:pt>
    <dgm:pt modelId="{6B2DA3A1-2C6D-446D-B6E3-CAB1CD3FB198}" type="pres">
      <dgm:prSet presAssocID="{D40AA782-9071-4808-8E2C-D9A08FC820FC}" presName="childText" presStyleLbl="conFgAcc1" presStyleIdx="7" presStyleCnt="8">
        <dgm:presLayoutVars>
          <dgm:bulletEnabled val="1"/>
        </dgm:presLayoutVars>
      </dgm:prSet>
      <dgm:spPr/>
    </dgm:pt>
  </dgm:ptLst>
  <dgm:cxnLst>
    <dgm:cxn modelId="{288F4F71-D762-47C6-9DB2-9691F29EC37A}" type="presOf" srcId="{F2CBA67F-6382-4D3C-9E3E-57B53B765AED}" destId="{713DC5A5-7D95-4B72-BA32-33FE73D63EB7}" srcOrd="0" destOrd="0" presId="urn:microsoft.com/office/officeart/2005/8/layout/list1"/>
    <dgm:cxn modelId="{7FD71BBE-B874-4478-B2BF-1DCF0DB925C5}" srcId="{D326E69A-2A6A-4087-9146-9058EC76C38B}" destId="{93411058-58C0-40E5-8B47-9838F5DE77E2}" srcOrd="1" destOrd="0" parTransId="{F8647DBD-4213-493F-BC91-9587D9E24C00}" sibTransId="{53A73E2D-5FDD-45CE-8BCD-9D6C6A89CB44}"/>
    <dgm:cxn modelId="{F9CAEDA1-8C00-4F7E-81AC-2499EBAAF772}" type="presOf" srcId="{8ED2905A-C572-4900-A2C4-7E03AE5A7A11}" destId="{1470231C-1DFE-4EAD-8221-EC1A0D33EB38}" srcOrd="1" destOrd="0" presId="urn:microsoft.com/office/officeart/2005/8/layout/list1"/>
    <dgm:cxn modelId="{33995F35-EB4C-4847-AE14-40E2B3C074FF}" type="presOf" srcId="{D75D2576-8F75-4697-A50A-A2D1CB2C4C9D}" destId="{E92E43D3-A029-41A5-9663-5E093675B685}" srcOrd="1" destOrd="0" presId="urn:microsoft.com/office/officeart/2005/8/layout/list1"/>
    <dgm:cxn modelId="{C799CA4D-21C3-4146-981D-0839A17FF5BA}" type="presOf" srcId="{D40AA782-9071-4808-8E2C-D9A08FC820FC}" destId="{4BD7880E-7B99-4898-BF3C-ED10C5E8A25A}" srcOrd="1" destOrd="0" presId="urn:microsoft.com/office/officeart/2005/8/layout/list1"/>
    <dgm:cxn modelId="{D518E438-4F11-4936-BA5A-9C3BD78138BF}" type="presOf" srcId="{28EE0C4E-D4D5-4C01-82B0-52D3A61F2D51}" destId="{45AF3275-051A-4861-A263-7EC89FE042FE}" srcOrd="1" destOrd="0" presId="urn:microsoft.com/office/officeart/2005/8/layout/list1"/>
    <dgm:cxn modelId="{0DD14BCE-20F5-4430-AB95-BB58D845608A}" type="presOf" srcId="{D40AA782-9071-4808-8E2C-D9A08FC820FC}" destId="{61AFEC1D-A1E7-40FF-8001-F8C5C471189B}" srcOrd="0" destOrd="0" presId="urn:microsoft.com/office/officeart/2005/8/layout/list1"/>
    <dgm:cxn modelId="{3F7F83F2-2048-476D-879A-EB1EA80181A5}" type="presOf" srcId="{8ED2905A-C572-4900-A2C4-7E03AE5A7A11}" destId="{1FC16051-4943-43B6-90F9-8E8A23D7CB2B}" srcOrd="0" destOrd="0" presId="urn:microsoft.com/office/officeart/2005/8/layout/list1"/>
    <dgm:cxn modelId="{1F59864D-C62C-41AF-9DA8-5B1554A491A1}" type="presOf" srcId="{BE80C7B0-C3EE-41DA-A684-6D51F9E987FA}" destId="{C29DCD1B-5F57-49B0-80D2-BF286F04BC92}" srcOrd="1" destOrd="0" presId="urn:microsoft.com/office/officeart/2005/8/layout/list1"/>
    <dgm:cxn modelId="{A9676800-3199-4C56-A1B5-606D77735F5D}" type="presOf" srcId="{F2CBA67F-6382-4D3C-9E3E-57B53B765AED}" destId="{E034680A-D528-4935-98BF-4673E78F4E12}" srcOrd="1" destOrd="0" presId="urn:microsoft.com/office/officeart/2005/8/layout/list1"/>
    <dgm:cxn modelId="{96B772DB-BA46-4650-8C22-77F9C3736E4B}" type="presOf" srcId="{BE80C7B0-C3EE-41DA-A684-6D51F9E987FA}" destId="{BE21BB5A-8974-4400-8ADC-E2DE3ED763DD}" srcOrd="0" destOrd="0" presId="urn:microsoft.com/office/officeart/2005/8/layout/list1"/>
    <dgm:cxn modelId="{A5D0EC5D-AE31-42B9-A3D4-4739F6EFB559}" type="presOf" srcId="{D75D2576-8F75-4697-A50A-A2D1CB2C4C9D}" destId="{C7120098-7939-40E9-B9EB-179902720945}" srcOrd="0" destOrd="0" presId="urn:microsoft.com/office/officeart/2005/8/layout/list1"/>
    <dgm:cxn modelId="{579C92AE-C70A-4477-8A87-7F2BF1961BEE}" srcId="{D326E69A-2A6A-4087-9146-9058EC76C38B}" destId="{F2CBA67F-6382-4D3C-9E3E-57B53B765AED}" srcOrd="4" destOrd="0" parTransId="{1E7263FD-2305-4798-B391-3A7694474370}" sibTransId="{A741DC88-165D-4D31-8FB2-60A44AB04732}"/>
    <dgm:cxn modelId="{C16B526B-7F15-488A-88DC-6FEE1658B9FB}" type="presOf" srcId="{28EE0C4E-D4D5-4C01-82B0-52D3A61F2D51}" destId="{BC8D21AA-AA75-46CB-8D36-E03B9E3E0BE7}" srcOrd="0" destOrd="0" presId="urn:microsoft.com/office/officeart/2005/8/layout/list1"/>
    <dgm:cxn modelId="{9E2B8E6A-096F-4BB2-9249-AEC3806C4DF6}" type="presOf" srcId="{749E762A-7003-4E8F-A5C6-ACE587770AC0}" destId="{D3A2F8F0-956A-4BFB-B850-6654BE42A1E1}" srcOrd="0" destOrd="0" presId="urn:microsoft.com/office/officeart/2005/8/layout/list1"/>
    <dgm:cxn modelId="{CEBF88B7-0F44-47B0-8DF0-FD44ED4FDB5C}" srcId="{D326E69A-2A6A-4087-9146-9058EC76C38B}" destId="{8ED2905A-C572-4900-A2C4-7E03AE5A7A11}" srcOrd="2" destOrd="0" parTransId="{4CF68359-6863-4C78-A5C6-E6F2E6D5887E}" sibTransId="{FAA5D256-1B7C-49D2-8136-10F75E7BABC0}"/>
    <dgm:cxn modelId="{B8A2359B-C72A-445A-AACE-85D8097BB2BA}" type="presOf" srcId="{93411058-58C0-40E5-8B47-9838F5DE77E2}" destId="{0AAC3CE8-8224-4407-B072-40591DCA7EC0}" srcOrd="1" destOrd="0" presId="urn:microsoft.com/office/officeart/2005/8/layout/list1"/>
    <dgm:cxn modelId="{ACAD8768-E830-434F-A981-C3ECBE029F23}" srcId="{D326E69A-2A6A-4087-9146-9058EC76C38B}" destId="{D40AA782-9071-4808-8E2C-D9A08FC820FC}" srcOrd="7" destOrd="0" parTransId="{BC402D86-3148-443B-9A1A-9036E8175C6E}" sibTransId="{F8938DA9-28B0-49BA-8D90-8E932F74D036}"/>
    <dgm:cxn modelId="{08BB5F8E-85C7-4EE5-BBC9-C581E8D2C9F1}" srcId="{D326E69A-2A6A-4087-9146-9058EC76C38B}" destId="{28EE0C4E-D4D5-4C01-82B0-52D3A61F2D51}" srcOrd="6" destOrd="0" parTransId="{7BEC3CAE-3B1C-4B63-8609-B4DE6A3A0901}" sibTransId="{D47A23A8-7E8C-4AE5-8B5E-C12538AC1687}"/>
    <dgm:cxn modelId="{2DE267D9-F6AC-4952-A473-DA281552FA25}" srcId="{D326E69A-2A6A-4087-9146-9058EC76C38B}" destId="{749E762A-7003-4E8F-A5C6-ACE587770AC0}" srcOrd="0" destOrd="0" parTransId="{6D16C4FA-1C5D-43FB-96F9-E2879B37886B}" sibTransId="{21A193C7-AED0-438D-8502-CBC8427376E4}"/>
    <dgm:cxn modelId="{19FC09A6-EF55-4A6A-AB93-383A9DF5B3D6}" type="presOf" srcId="{93411058-58C0-40E5-8B47-9838F5DE77E2}" destId="{F07AC331-E07A-4BB5-AA67-B27A89767756}" srcOrd="0" destOrd="0" presId="urn:microsoft.com/office/officeart/2005/8/layout/list1"/>
    <dgm:cxn modelId="{C3765E2D-7C89-48C8-BD9A-84DAD31F1ECF}" type="presOf" srcId="{D326E69A-2A6A-4087-9146-9058EC76C38B}" destId="{5903C91B-4F77-4CD8-9C9C-B15780404EF6}" srcOrd="0" destOrd="0" presId="urn:microsoft.com/office/officeart/2005/8/layout/list1"/>
    <dgm:cxn modelId="{1A48EAFB-DFA7-4C55-863D-B53C4EFEF2F1}" type="presOf" srcId="{749E762A-7003-4E8F-A5C6-ACE587770AC0}" destId="{4947D6F4-0B9C-415B-8BB8-504D0282BF60}" srcOrd="1" destOrd="0" presId="urn:microsoft.com/office/officeart/2005/8/layout/list1"/>
    <dgm:cxn modelId="{7C808325-CA0D-4D8D-B519-F43BE126C124}" srcId="{D326E69A-2A6A-4087-9146-9058EC76C38B}" destId="{D75D2576-8F75-4697-A50A-A2D1CB2C4C9D}" srcOrd="3" destOrd="0" parTransId="{DF21A399-DA64-42C8-885A-E48173CB696D}" sibTransId="{B9BF6520-3C8F-4641-A86A-453AA0CBD0A2}"/>
    <dgm:cxn modelId="{59FE2BDE-7F1E-4D25-8912-3B2D2C605A25}" srcId="{D326E69A-2A6A-4087-9146-9058EC76C38B}" destId="{BE80C7B0-C3EE-41DA-A684-6D51F9E987FA}" srcOrd="5" destOrd="0" parTransId="{D64275E9-B75D-433F-9815-D54EF4C37E9A}" sibTransId="{5D9FE1C0-B850-41DF-85D9-B4EEA3AABE2D}"/>
    <dgm:cxn modelId="{69AF73E7-B408-458A-BA0F-A6F08568A1B8}" type="presParOf" srcId="{5903C91B-4F77-4CD8-9C9C-B15780404EF6}" destId="{56ACC5AF-9E69-4508-9C2F-BD0AC4C4FDAC}" srcOrd="0" destOrd="0" presId="urn:microsoft.com/office/officeart/2005/8/layout/list1"/>
    <dgm:cxn modelId="{942C10AA-8246-49D7-B915-6A550FF42ECF}" type="presParOf" srcId="{56ACC5AF-9E69-4508-9C2F-BD0AC4C4FDAC}" destId="{D3A2F8F0-956A-4BFB-B850-6654BE42A1E1}" srcOrd="0" destOrd="0" presId="urn:microsoft.com/office/officeart/2005/8/layout/list1"/>
    <dgm:cxn modelId="{8D0858CA-1671-4316-8A73-102FA6083362}" type="presParOf" srcId="{56ACC5AF-9E69-4508-9C2F-BD0AC4C4FDAC}" destId="{4947D6F4-0B9C-415B-8BB8-504D0282BF60}" srcOrd="1" destOrd="0" presId="urn:microsoft.com/office/officeart/2005/8/layout/list1"/>
    <dgm:cxn modelId="{38DC1797-0067-4032-B57D-68522DE21DB5}" type="presParOf" srcId="{5903C91B-4F77-4CD8-9C9C-B15780404EF6}" destId="{7946973D-CF05-484C-99B5-CBDA648943C6}" srcOrd="1" destOrd="0" presId="urn:microsoft.com/office/officeart/2005/8/layout/list1"/>
    <dgm:cxn modelId="{C2ABDD02-2735-4673-81A5-62B59A43F7FE}" type="presParOf" srcId="{5903C91B-4F77-4CD8-9C9C-B15780404EF6}" destId="{F53574D0-2D6A-4387-B706-523FA2796338}" srcOrd="2" destOrd="0" presId="urn:microsoft.com/office/officeart/2005/8/layout/list1"/>
    <dgm:cxn modelId="{43A83F75-67E4-47BA-82F4-44C556EBA8C5}" type="presParOf" srcId="{5903C91B-4F77-4CD8-9C9C-B15780404EF6}" destId="{AD3FD6D7-D4D7-48E7-BFAE-C4E1BB768A51}" srcOrd="3" destOrd="0" presId="urn:microsoft.com/office/officeart/2005/8/layout/list1"/>
    <dgm:cxn modelId="{B9CB707F-E82A-4848-A48E-0553C9251FD7}" type="presParOf" srcId="{5903C91B-4F77-4CD8-9C9C-B15780404EF6}" destId="{51328081-AF73-4D81-8B51-C8D95A1F244D}" srcOrd="4" destOrd="0" presId="urn:microsoft.com/office/officeart/2005/8/layout/list1"/>
    <dgm:cxn modelId="{0932F736-3143-4692-BDE0-8710A866680C}" type="presParOf" srcId="{51328081-AF73-4D81-8B51-C8D95A1F244D}" destId="{F07AC331-E07A-4BB5-AA67-B27A89767756}" srcOrd="0" destOrd="0" presId="urn:microsoft.com/office/officeart/2005/8/layout/list1"/>
    <dgm:cxn modelId="{13EB41B4-997B-49E5-864A-0376195A6580}" type="presParOf" srcId="{51328081-AF73-4D81-8B51-C8D95A1F244D}" destId="{0AAC3CE8-8224-4407-B072-40591DCA7EC0}" srcOrd="1" destOrd="0" presId="urn:microsoft.com/office/officeart/2005/8/layout/list1"/>
    <dgm:cxn modelId="{4A00C9CA-BB18-4C71-9F44-AB6CBC219104}" type="presParOf" srcId="{5903C91B-4F77-4CD8-9C9C-B15780404EF6}" destId="{1071EF89-A6F9-4955-9262-C7947799DE6E}" srcOrd="5" destOrd="0" presId="urn:microsoft.com/office/officeart/2005/8/layout/list1"/>
    <dgm:cxn modelId="{3EAE8A09-C0D2-4353-813C-5D15063CD4D4}" type="presParOf" srcId="{5903C91B-4F77-4CD8-9C9C-B15780404EF6}" destId="{8D090540-BA2C-4537-851A-B18F83382A07}" srcOrd="6" destOrd="0" presId="urn:microsoft.com/office/officeart/2005/8/layout/list1"/>
    <dgm:cxn modelId="{51EA4F4D-6504-4379-8B1A-5E76EEBBABB5}" type="presParOf" srcId="{5903C91B-4F77-4CD8-9C9C-B15780404EF6}" destId="{2338742E-9910-4085-A826-07B6CABB0FCC}" srcOrd="7" destOrd="0" presId="urn:microsoft.com/office/officeart/2005/8/layout/list1"/>
    <dgm:cxn modelId="{9ADD546D-65EA-496F-AE46-81CD2005EF67}" type="presParOf" srcId="{5903C91B-4F77-4CD8-9C9C-B15780404EF6}" destId="{3B6B7EC9-8850-4A9B-8C83-DACC65A704F8}" srcOrd="8" destOrd="0" presId="urn:microsoft.com/office/officeart/2005/8/layout/list1"/>
    <dgm:cxn modelId="{7306BCC5-9ED1-460F-8E45-86136282F875}" type="presParOf" srcId="{3B6B7EC9-8850-4A9B-8C83-DACC65A704F8}" destId="{1FC16051-4943-43B6-90F9-8E8A23D7CB2B}" srcOrd="0" destOrd="0" presId="urn:microsoft.com/office/officeart/2005/8/layout/list1"/>
    <dgm:cxn modelId="{8966E918-F652-449B-9779-8F2647E1FA34}" type="presParOf" srcId="{3B6B7EC9-8850-4A9B-8C83-DACC65A704F8}" destId="{1470231C-1DFE-4EAD-8221-EC1A0D33EB38}" srcOrd="1" destOrd="0" presId="urn:microsoft.com/office/officeart/2005/8/layout/list1"/>
    <dgm:cxn modelId="{957E100E-EB20-46E4-9000-D235A34335BF}" type="presParOf" srcId="{5903C91B-4F77-4CD8-9C9C-B15780404EF6}" destId="{1CDD5329-1F93-471E-BA78-0C9897978095}" srcOrd="9" destOrd="0" presId="urn:microsoft.com/office/officeart/2005/8/layout/list1"/>
    <dgm:cxn modelId="{4CF1BE69-D1E0-4DCF-BB95-A11F51F43586}" type="presParOf" srcId="{5903C91B-4F77-4CD8-9C9C-B15780404EF6}" destId="{184B7213-E85C-4BCA-AD72-DEC9D8FE192F}" srcOrd="10" destOrd="0" presId="urn:microsoft.com/office/officeart/2005/8/layout/list1"/>
    <dgm:cxn modelId="{AF9E86FF-BE60-44E3-B145-466A49D501BD}" type="presParOf" srcId="{5903C91B-4F77-4CD8-9C9C-B15780404EF6}" destId="{F9B6D194-A605-4804-AE4D-958A890EFA49}" srcOrd="11" destOrd="0" presId="urn:microsoft.com/office/officeart/2005/8/layout/list1"/>
    <dgm:cxn modelId="{ADB22167-9118-419C-A751-F35F960B2261}" type="presParOf" srcId="{5903C91B-4F77-4CD8-9C9C-B15780404EF6}" destId="{78770970-F58B-4F6C-B7DB-944E54D217D2}" srcOrd="12" destOrd="0" presId="urn:microsoft.com/office/officeart/2005/8/layout/list1"/>
    <dgm:cxn modelId="{23BFA5CC-8E09-41FB-BA6A-6B162A36C5C4}" type="presParOf" srcId="{78770970-F58B-4F6C-B7DB-944E54D217D2}" destId="{C7120098-7939-40E9-B9EB-179902720945}" srcOrd="0" destOrd="0" presId="urn:microsoft.com/office/officeart/2005/8/layout/list1"/>
    <dgm:cxn modelId="{EDB1BC3A-AD63-45A1-9D88-1B7FFA6B2C84}" type="presParOf" srcId="{78770970-F58B-4F6C-B7DB-944E54D217D2}" destId="{E92E43D3-A029-41A5-9663-5E093675B685}" srcOrd="1" destOrd="0" presId="urn:microsoft.com/office/officeart/2005/8/layout/list1"/>
    <dgm:cxn modelId="{AA3837DB-A334-42C1-9CB6-2A770B0F8DB4}" type="presParOf" srcId="{5903C91B-4F77-4CD8-9C9C-B15780404EF6}" destId="{DD4D19BD-0EE8-4617-B470-13649CBBAB67}" srcOrd="13" destOrd="0" presId="urn:microsoft.com/office/officeart/2005/8/layout/list1"/>
    <dgm:cxn modelId="{B5C5420E-44FB-4D0A-8516-FE1F3A5CE551}" type="presParOf" srcId="{5903C91B-4F77-4CD8-9C9C-B15780404EF6}" destId="{9C13A074-7A4E-410F-BD7B-ECA205A23F8C}" srcOrd="14" destOrd="0" presId="urn:microsoft.com/office/officeart/2005/8/layout/list1"/>
    <dgm:cxn modelId="{D9D77266-858A-4120-B9BB-3F755D8C80B8}" type="presParOf" srcId="{5903C91B-4F77-4CD8-9C9C-B15780404EF6}" destId="{0D81DE35-D068-4E0C-B225-B4EBA3828002}" srcOrd="15" destOrd="0" presId="urn:microsoft.com/office/officeart/2005/8/layout/list1"/>
    <dgm:cxn modelId="{1C188F83-EDEA-4241-B1B3-E3C2AD743790}" type="presParOf" srcId="{5903C91B-4F77-4CD8-9C9C-B15780404EF6}" destId="{B636792C-4458-49A0-B8D5-4ADEA07D36A5}" srcOrd="16" destOrd="0" presId="urn:microsoft.com/office/officeart/2005/8/layout/list1"/>
    <dgm:cxn modelId="{E36F7066-100A-4222-970F-E3347C47CEE8}" type="presParOf" srcId="{B636792C-4458-49A0-B8D5-4ADEA07D36A5}" destId="{713DC5A5-7D95-4B72-BA32-33FE73D63EB7}" srcOrd="0" destOrd="0" presId="urn:microsoft.com/office/officeart/2005/8/layout/list1"/>
    <dgm:cxn modelId="{CEFF6572-FE3D-4DF9-8065-4DB2EBA749B6}" type="presParOf" srcId="{B636792C-4458-49A0-B8D5-4ADEA07D36A5}" destId="{E034680A-D528-4935-98BF-4673E78F4E12}" srcOrd="1" destOrd="0" presId="urn:microsoft.com/office/officeart/2005/8/layout/list1"/>
    <dgm:cxn modelId="{49DF20AF-202D-49DE-9094-ADE355124C02}" type="presParOf" srcId="{5903C91B-4F77-4CD8-9C9C-B15780404EF6}" destId="{675E6BBA-BB39-4609-9AEF-B6CACE39A97C}" srcOrd="17" destOrd="0" presId="urn:microsoft.com/office/officeart/2005/8/layout/list1"/>
    <dgm:cxn modelId="{D46DB657-72D3-4BF1-AA52-07BD45756ECE}" type="presParOf" srcId="{5903C91B-4F77-4CD8-9C9C-B15780404EF6}" destId="{76C4DDCF-6469-4F76-992A-F103DDB55C23}" srcOrd="18" destOrd="0" presId="urn:microsoft.com/office/officeart/2005/8/layout/list1"/>
    <dgm:cxn modelId="{91827411-1589-4344-AF39-846EAA4175A3}" type="presParOf" srcId="{5903C91B-4F77-4CD8-9C9C-B15780404EF6}" destId="{24B708F5-E0B8-419A-9A46-4890EE504BD6}" srcOrd="19" destOrd="0" presId="urn:microsoft.com/office/officeart/2005/8/layout/list1"/>
    <dgm:cxn modelId="{D2F41CD6-0555-4C7D-B063-D155393490C6}" type="presParOf" srcId="{5903C91B-4F77-4CD8-9C9C-B15780404EF6}" destId="{F8CA31DD-4028-4BB5-B5B6-3E28E62AFCAF}" srcOrd="20" destOrd="0" presId="urn:microsoft.com/office/officeart/2005/8/layout/list1"/>
    <dgm:cxn modelId="{16967117-4658-4189-8E28-B283324911AF}" type="presParOf" srcId="{F8CA31DD-4028-4BB5-B5B6-3E28E62AFCAF}" destId="{BE21BB5A-8974-4400-8ADC-E2DE3ED763DD}" srcOrd="0" destOrd="0" presId="urn:microsoft.com/office/officeart/2005/8/layout/list1"/>
    <dgm:cxn modelId="{0C1B5EDA-F88F-4392-A18A-31F04138D4D1}" type="presParOf" srcId="{F8CA31DD-4028-4BB5-B5B6-3E28E62AFCAF}" destId="{C29DCD1B-5F57-49B0-80D2-BF286F04BC92}" srcOrd="1" destOrd="0" presId="urn:microsoft.com/office/officeart/2005/8/layout/list1"/>
    <dgm:cxn modelId="{6F1F274D-745F-4ED9-9253-5554CFCE0BD6}" type="presParOf" srcId="{5903C91B-4F77-4CD8-9C9C-B15780404EF6}" destId="{952DFB16-0295-4D6F-8F42-D9174D794DA9}" srcOrd="21" destOrd="0" presId="urn:microsoft.com/office/officeart/2005/8/layout/list1"/>
    <dgm:cxn modelId="{977570CA-E3B7-438B-BAC4-4AB669DE7AFB}" type="presParOf" srcId="{5903C91B-4F77-4CD8-9C9C-B15780404EF6}" destId="{99F723E8-0D0A-44DF-BA57-52C0F2997574}" srcOrd="22" destOrd="0" presId="urn:microsoft.com/office/officeart/2005/8/layout/list1"/>
    <dgm:cxn modelId="{AD2297FB-303E-4C95-9A6B-E90FBBE0858A}" type="presParOf" srcId="{5903C91B-4F77-4CD8-9C9C-B15780404EF6}" destId="{904DA4FB-CAFF-49CE-A056-AC1D15C45DFE}" srcOrd="23" destOrd="0" presId="urn:microsoft.com/office/officeart/2005/8/layout/list1"/>
    <dgm:cxn modelId="{CD200350-CC50-4DE9-AE8C-44058AFB665F}" type="presParOf" srcId="{5903C91B-4F77-4CD8-9C9C-B15780404EF6}" destId="{B1AAB308-DD75-4B20-9C7B-5288ECA6C214}" srcOrd="24" destOrd="0" presId="urn:microsoft.com/office/officeart/2005/8/layout/list1"/>
    <dgm:cxn modelId="{C6621717-4E67-4004-8B1C-D752CB436816}" type="presParOf" srcId="{B1AAB308-DD75-4B20-9C7B-5288ECA6C214}" destId="{BC8D21AA-AA75-46CB-8D36-E03B9E3E0BE7}" srcOrd="0" destOrd="0" presId="urn:microsoft.com/office/officeart/2005/8/layout/list1"/>
    <dgm:cxn modelId="{93375317-5BDC-424B-96C7-297AC776626B}" type="presParOf" srcId="{B1AAB308-DD75-4B20-9C7B-5288ECA6C214}" destId="{45AF3275-051A-4861-A263-7EC89FE042FE}" srcOrd="1" destOrd="0" presId="urn:microsoft.com/office/officeart/2005/8/layout/list1"/>
    <dgm:cxn modelId="{91E224C8-930A-485D-923B-7ECC42EA3A75}" type="presParOf" srcId="{5903C91B-4F77-4CD8-9C9C-B15780404EF6}" destId="{C3F01D3F-F8C1-4835-A87F-64BDC6E30464}" srcOrd="25" destOrd="0" presId="urn:microsoft.com/office/officeart/2005/8/layout/list1"/>
    <dgm:cxn modelId="{64DE1A38-254B-4301-BF2E-6D1AC7C24924}" type="presParOf" srcId="{5903C91B-4F77-4CD8-9C9C-B15780404EF6}" destId="{31548A34-7BB7-48F5-AA77-4110972837EC}" srcOrd="26" destOrd="0" presId="urn:microsoft.com/office/officeart/2005/8/layout/list1"/>
    <dgm:cxn modelId="{BDB76835-E1C9-4D61-AC06-6C1278B42EC5}" type="presParOf" srcId="{5903C91B-4F77-4CD8-9C9C-B15780404EF6}" destId="{32D4F5D1-8E77-435E-9C7F-8F142C286738}" srcOrd="27" destOrd="0" presId="urn:microsoft.com/office/officeart/2005/8/layout/list1"/>
    <dgm:cxn modelId="{607C6C9B-6BE2-4438-8BC0-F6DBB68549B1}" type="presParOf" srcId="{5903C91B-4F77-4CD8-9C9C-B15780404EF6}" destId="{BBB23295-5BE5-4173-A76C-3CE5079A199D}" srcOrd="28" destOrd="0" presId="urn:microsoft.com/office/officeart/2005/8/layout/list1"/>
    <dgm:cxn modelId="{7B34F766-6FD8-44CD-80E3-6E1D222329E1}" type="presParOf" srcId="{BBB23295-5BE5-4173-A76C-3CE5079A199D}" destId="{61AFEC1D-A1E7-40FF-8001-F8C5C471189B}" srcOrd="0" destOrd="0" presId="urn:microsoft.com/office/officeart/2005/8/layout/list1"/>
    <dgm:cxn modelId="{84CBDCFF-3705-47EA-844A-EAE7A6D6B4B2}" type="presParOf" srcId="{BBB23295-5BE5-4173-A76C-3CE5079A199D}" destId="{4BD7880E-7B99-4898-BF3C-ED10C5E8A25A}" srcOrd="1" destOrd="0" presId="urn:microsoft.com/office/officeart/2005/8/layout/list1"/>
    <dgm:cxn modelId="{1BF26D89-1A68-4F13-BBAF-6D40E9823ACD}" type="presParOf" srcId="{5903C91B-4F77-4CD8-9C9C-B15780404EF6}" destId="{531CCE54-3DC1-4F37-AA80-D8FFB20F8835}" srcOrd="29" destOrd="0" presId="urn:microsoft.com/office/officeart/2005/8/layout/list1"/>
    <dgm:cxn modelId="{6B08F408-CB7F-4D65-9443-3DEFA7E1912C}" type="presParOf" srcId="{5903C91B-4F77-4CD8-9C9C-B15780404EF6}" destId="{6B2DA3A1-2C6D-446D-B6E3-CAB1CD3FB198}"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BA7B4E-5277-4AA7-BE03-1E4DE84748CD}" type="doc">
      <dgm:prSet loTypeId="urn:microsoft.com/office/officeart/2005/8/layout/cycle2" loCatId="cycle" qsTypeId="urn:microsoft.com/office/officeart/2005/8/quickstyle/3d1" qsCatId="3D" csTypeId="urn:microsoft.com/office/officeart/2005/8/colors/colorful2" csCatId="colorful" phldr="1"/>
      <dgm:spPr/>
      <dgm:t>
        <a:bodyPr/>
        <a:lstStyle/>
        <a:p>
          <a:endParaRPr lang="en-CA"/>
        </a:p>
      </dgm:t>
    </dgm:pt>
    <dgm:pt modelId="{F82ADBFB-A9BF-47B0-80CB-47D243AC7E43}">
      <dgm:prSet phldrT="[Text]" custT="1"/>
      <dgm:spPr/>
      <dgm:t>
        <a:bodyPr/>
        <a:lstStyle/>
        <a:p>
          <a:r>
            <a:rPr lang="en-CA" sz="1050" b="1" dirty="0" smtClean="0"/>
            <a:t>Update Strategic Plan and 10 year Financial Strategy</a:t>
          </a:r>
          <a:endParaRPr lang="en-CA" sz="1050" b="1" dirty="0"/>
        </a:p>
      </dgm:t>
    </dgm:pt>
    <dgm:pt modelId="{6693ABCD-8E4E-4994-9A7B-856202CBEA1B}" type="parTrans" cxnId="{A952A7DE-E325-4C89-951A-50788D765BDF}">
      <dgm:prSet/>
      <dgm:spPr/>
      <dgm:t>
        <a:bodyPr/>
        <a:lstStyle/>
        <a:p>
          <a:endParaRPr lang="en-CA" sz="1050" b="1">
            <a:solidFill>
              <a:srgbClr val="663300"/>
            </a:solidFill>
          </a:endParaRPr>
        </a:p>
      </dgm:t>
    </dgm:pt>
    <dgm:pt modelId="{C1C58787-240E-4660-BFAA-64F4586FABD3}" type="sibTrans" cxnId="{A952A7DE-E325-4C89-951A-50788D765BDF}">
      <dgm:prSet custT="1"/>
      <dgm:spPr/>
      <dgm:t>
        <a:bodyPr/>
        <a:lstStyle/>
        <a:p>
          <a:endParaRPr lang="en-CA" sz="1050" b="1">
            <a:solidFill>
              <a:srgbClr val="663300"/>
            </a:solidFill>
          </a:endParaRPr>
        </a:p>
      </dgm:t>
    </dgm:pt>
    <dgm:pt modelId="{78F48EC2-7F36-4E73-BDE1-E0D82B88818C}">
      <dgm:prSet phldrT="[Text]" custT="1"/>
      <dgm:spPr/>
      <dgm:t>
        <a:bodyPr/>
        <a:lstStyle/>
        <a:p>
          <a:r>
            <a:rPr lang="en-CA" sz="1050" b="1" smtClean="0"/>
            <a:t>Council Approves Strategic Plan</a:t>
          </a:r>
          <a:endParaRPr lang="en-CA" sz="1050" b="1" dirty="0"/>
        </a:p>
      </dgm:t>
    </dgm:pt>
    <dgm:pt modelId="{5EC892B6-A42D-4EC8-B9D1-781749B84022}" type="parTrans" cxnId="{E2C140D1-4518-432E-9550-55246F2AB402}">
      <dgm:prSet/>
      <dgm:spPr/>
      <dgm:t>
        <a:bodyPr/>
        <a:lstStyle/>
        <a:p>
          <a:endParaRPr lang="en-CA" sz="1050" b="1">
            <a:solidFill>
              <a:srgbClr val="663300"/>
            </a:solidFill>
          </a:endParaRPr>
        </a:p>
      </dgm:t>
    </dgm:pt>
    <dgm:pt modelId="{B4B1A473-56B3-441F-8B08-BF6A78812839}" type="sibTrans" cxnId="{E2C140D1-4518-432E-9550-55246F2AB402}">
      <dgm:prSet custT="1"/>
      <dgm:spPr/>
      <dgm:t>
        <a:bodyPr/>
        <a:lstStyle/>
        <a:p>
          <a:endParaRPr lang="en-CA" sz="1050" b="1">
            <a:solidFill>
              <a:srgbClr val="663300"/>
            </a:solidFill>
          </a:endParaRPr>
        </a:p>
      </dgm:t>
    </dgm:pt>
    <dgm:pt modelId="{436FB6FA-80D5-483D-AA6E-F91339277FB4}">
      <dgm:prSet phldrT="[Text]" custT="1"/>
      <dgm:spPr/>
      <dgm:t>
        <a:bodyPr/>
        <a:lstStyle/>
        <a:p>
          <a:r>
            <a:rPr lang="en-CA" sz="1050" b="1" smtClean="0"/>
            <a:t>Business Plans Created</a:t>
          </a:r>
          <a:endParaRPr lang="en-CA" sz="1050" b="1" dirty="0"/>
        </a:p>
      </dgm:t>
    </dgm:pt>
    <dgm:pt modelId="{1AD481D9-83C7-44AF-B101-19BEB91489A8}" type="parTrans" cxnId="{5C4FDCB7-1878-402C-AD81-5AD669F799F0}">
      <dgm:prSet/>
      <dgm:spPr/>
      <dgm:t>
        <a:bodyPr/>
        <a:lstStyle/>
        <a:p>
          <a:endParaRPr lang="en-CA" sz="1050" b="1">
            <a:solidFill>
              <a:srgbClr val="663300"/>
            </a:solidFill>
          </a:endParaRPr>
        </a:p>
      </dgm:t>
    </dgm:pt>
    <dgm:pt modelId="{0EF58668-0EE8-4E14-99BF-E68101F41ADB}" type="sibTrans" cxnId="{5C4FDCB7-1878-402C-AD81-5AD669F799F0}">
      <dgm:prSet custT="1"/>
      <dgm:spPr/>
      <dgm:t>
        <a:bodyPr/>
        <a:lstStyle/>
        <a:p>
          <a:endParaRPr lang="en-CA" sz="1050" b="1">
            <a:solidFill>
              <a:srgbClr val="663300"/>
            </a:solidFill>
          </a:endParaRPr>
        </a:p>
      </dgm:t>
    </dgm:pt>
    <dgm:pt modelId="{7DEC745F-4BB9-4A1E-8A74-FD224C67B2AF}">
      <dgm:prSet phldrT="[Text]" custT="1"/>
      <dgm:spPr/>
      <dgm:t>
        <a:bodyPr/>
        <a:lstStyle/>
        <a:p>
          <a:r>
            <a:rPr lang="en-CA" sz="1050" b="1" dirty="0" smtClean="0"/>
            <a:t>Business Plans Approved</a:t>
          </a:r>
          <a:endParaRPr lang="en-CA" sz="1050" b="1" dirty="0"/>
        </a:p>
      </dgm:t>
    </dgm:pt>
    <dgm:pt modelId="{F7FE4121-493A-40C6-A51E-65C64652607B}" type="parTrans" cxnId="{88568EB2-BF39-4EE1-9353-335C753A10A0}">
      <dgm:prSet/>
      <dgm:spPr/>
      <dgm:t>
        <a:bodyPr/>
        <a:lstStyle/>
        <a:p>
          <a:endParaRPr lang="en-CA" sz="1050" b="1">
            <a:solidFill>
              <a:srgbClr val="663300"/>
            </a:solidFill>
          </a:endParaRPr>
        </a:p>
      </dgm:t>
    </dgm:pt>
    <dgm:pt modelId="{E154DF81-F7C7-4920-8C56-6FADFF14DC53}" type="sibTrans" cxnId="{88568EB2-BF39-4EE1-9353-335C753A10A0}">
      <dgm:prSet custT="1"/>
      <dgm:spPr/>
      <dgm:t>
        <a:bodyPr/>
        <a:lstStyle/>
        <a:p>
          <a:endParaRPr lang="en-CA" sz="1050" b="1">
            <a:solidFill>
              <a:srgbClr val="663300"/>
            </a:solidFill>
          </a:endParaRPr>
        </a:p>
      </dgm:t>
    </dgm:pt>
    <dgm:pt modelId="{3B206C30-15F1-4850-A0BD-0709A3ED1110}">
      <dgm:prSet phldrT="[Text]" custT="1"/>
      <dgm:spPr/>
      <dgm:t>
        <a:bodyPr/>
        <a:lstStyle/>
        <a:p>
          <a:r>
            <a:rPr lang="en-CA" sz="1050" b="1" smtClean="0"/>
            <a:t>Budgets Prepared</a:t>
          </a:r>
          <a:endParaRPr lang="en-CA" sz="1050" b="1" dirty="0"/>
        </a:p>
      </dgm:t>
    </dgm:pt>
    <dgm:pt modelId="{A686104F-2F96-4A76-9138-317E9A5ABDE2}" type="parTrans" cxnId="{1BAACE53-6F51-4754-8F97-9DD4E60EE0AC}">
      <dgm:prSet/>
      <dgm:spPr/>
      <dgm:t>
        <a:bodyPr/>
        <a:lstStyle/>
        <a:p>
          <a:endParaRPr lang="en-CA" sz="1050" b="1">
            <a:solidFill>
              <a:srgbClr val="663300"/>
            </a:solidFill>
          </a:endParaRPr>
        </a:p>
      </dgm:t>
    </dgm:pt>
    <dgm:pt modelId="{C8636213-76D4-4623-B336-B45AD7B79F73}" type="sibTrans" cxnId="{1BAACE53-6F51-4754-8F97-9DD4E60EE0AC}">
      <dgm:prSet custT="1"/>
      <dgm:spPr/>
      <dgm:t>
        <a:bodyPr/>
        <a:lstStyle/>
        <a:p>
          <a:endParaRPr lang="en-CA" sz="1050" b="1">
            <a:solidFill>
              <a:srgbClr val="663300"/>
            </a:solidFill>
          </a:endParaRPr>
        </a:p>
      </dgm:t>
    </dgm:pt>
    <dgm:pt modelId="{4C49C1B5-5B93-43F2-A065-663AA957AEB5}">
      <dgm:prSet phldrT="[Text]" custT="1"/>
      <dgm:spPr/>
      <dgm:t>
        <a:bodyPr/>
        <a:lstStyle/>
        <a:p>
          <a:r>
            <a:rPr lang="en-CA" sz="1050" b="1" dirty="0" smtClean="0"/>
            <a:t>Budget Administrative Review</a:t>
          </a:r>
          <a:endParaRPr lang="en-CA" sz="1050" b="1" dirty="0"/>
        </a:p>
      </dgm:t>
    </dgm:pt>
    <dgm:pt modelId="{C638F905-CD03-4930-BAD1-E42747207E03}" type="parTrans" cxnId="{09AFC029-507C-4848-AF5B-5FB2E043A923}">
      <dgm:prSet/>
      <dgm:spPr/>
      <dgm:t>
        <a:bodyPr/>
        <a:lstStyle/>
        <a:p>
          <a:endParaRPr lang="en-CA" sz="1050" b="1">
            <a:solidFill>
              <a:srgbClr val="663300"/>
            </a:solidFill>
          </a:endParaRPr>
        </a:p>
      </dgm:t>
    </dgm:pt>
    <dgm:pt modelId="{2704DFBA-B1E1-4026-8576-A793CB45BA05}" type="sibTrans" cxnId="{09AFC029-507C-4848-AF5B-5FB2E043A923}">
      <dgm:prSet custT="1"/>
      <dgm:spPr/>
      <dgm:t>
        <a:bodyPr/>
        <a:lstStyle/>
        <a:p>
          <a:endParaRPr lang="en-CA" sz="1050" b="1">
            <a:solidFill>
              <a:srgbClr val="663300"/>
            </a:solidFill>
          </a:endParaRPr>
        </a:p>
      </dgm:t>
    </dgm:pt>
    <dgm:pt modelId="{CD7D3D45-F83E-41E7-969B-ED70DF717DBA}">
      <dgm:prSet phldrT="[Text]" custT="1"/>
      <dgm:spPr/>
      <dgm:t>
        <a:bodyPr/>
        <a:lstStyle/>
        <a:p>
          <a:r>
            <a:rPr lang="en-CA" sz="1050" b="1" smtClean="0"/>
            <a:t>BP’s reflect budget impacts</a:t>
          </a:r>
          <a:endParaRPr lang="en-CA" sz="1050" b="1" dirty="0"/>
        </a:p>
      </dgm:t>
    </dgm:pt>
    <dgm:pt modelId="{CA7F876F-4924-466D-AC72-126B8CC8FE67}" type="parTrans" cxnId="{13EBF889-2542-4599-B16E-979B8AAAFCC7}">
      <dgm:prSet/>
      <dgm:spPr/>
      <dgm:t>
        <a:bodyPr/>
        <a:lstStyle/>
        <a:p>
          <a:endParaRPr lang="en-CA" sz="1050" b="1">
            <a:solidFill>
              <a:srgbClr val="663300"/>
            </a:solidFill>
          </a:endParaRPr>
        </a:p>
      </dgm:t>
    </dgm:pt>
    <dgm:pt modelId="{BA9F8900-9CB7-4FC4-AAF2-731C05A2EB7A}" type="sibTrans" cxnId="{13EBF889-2542-4599-B16E-979B8AAAFCC7}">
      <dgm:prSet custT="1"/>
      <dgm:spPr/>
      <dgm:t>
        <a:bodyPr/>
        <a:lstStyle/>
        <a:p>
          <a:endParaRPr lang="en-CA" sz="1050" b="1">
            <a:solidFill>
              <a:srgbClr val="663300"/>
            </a:solidFill>
          </a:endParaRPr>
        </a:p>
      </dgm:t>
    </dgm:pt>
    <dgm:pt modelId="{8ACDEC47-D90F-44E4-9261-94B940AA5135}">
      <dgm:prSet phldrT="[Text]" custT="1"/>
      <dgm:spPr/>
      <dgm:t>
        <a:bodyPr/>
        <a:lstStyle/>
        <a:p>
          <a:r>
            <a:rPr lang="en-CA" sz="1050" b="1" dirty="0" smtClean="0"/>
            <a:t>Budget Package presented</a:t>
          </a:r>
          <a:endParaRPr lang="en-CA" sz="1050" b="1" dirty="0"/>
        </a:p>
      </dgm:t>
    </dgm:pt>
    <dgm:pt modelId="{A96377C8-AAB7-4791-91DC-02288161102B}" type="parTrans" cxnId="{C95723FB-CB6C-4959-A258-6164B32C78A4}">
      <dgm:prSet/>
      <dgm:spPr/>
      <dgm:t>
        <a:bodyPr/>
        <a:lstStyle/>
        <a:p>
          <a:endParaRPr lang="en-CA" sz="1050" b="1">
            <a:solidFill>
              <a:srgbClr val="663300"/>
            </a:solidFill>
          </a:endParaRPr>
        </a:p>
      </dgm:t>
    </dgm:pt>
    <dgm:pt modelId="{D05CF415-6A32-4458-BA61-E27EAD6C96C8}" type="sibTrans" cxnId="{C95723FB-CB6C-4959-A258-6164B32C78A4}">
      <dgm:prSet custT="1"/>
      <dgm:spPr/>
      <dgm:t>
        <a:bodyPr/>
        <a:lstStyle/>
        <a:p>
          <a:endParaRPr lang="en-CA" sz="1050" b="1">
            <a:solidFill>
              <a:srgbClr val="663300"/>
            </a:solidFill>
          </a:endParaRPr>
        </a:p>
      </dgm:t>
    </dgm:pt>
    <dgm:pt modelId="{A4997C02-F7A5-400E-9FD1-FE6823017CB1}">
      <dgm:prSet phldrT="[Text]" custT="1"/>
      <dgm:spPr/>
      <dgm:t>
        <a:bodyPr/>
        <a:lstStyle/>
        <a:p>
          <a:r>
            <a:rPr lang="en-CA" sz="1050" b="1" dirty="0" smtClean="0"/>
            <a:t>Review by Council &amp; public</a:t>
          </a:r>
          <a:endParaRPr lang="en-CA" sz="1050" b="1" dirty="0"/>
        </a:p>
      </dgm:t>
    </dgm:pt>
    <dgm:pt modelId="{13DFC85F-CB8C-4686-B3C5-211B113160EE}" type="parTrans" cxnId="{70A1A83A-BF9A-448E-862E-355DC8C544E6}">
      <dgm:prSet/>
      <dgm:spPr/>
      <dgm:t>
        <a:bodyPr/>
        <a:lstStyle/>
        <a:p>
          <a:endParaRPr lang="en-CA" sz="1050" b="1">
            <a:solidFill>
              <a:srgbClr val="663300"/>
            </a:solidFill>
          </a:endParaRPr>
        </a:p>
      </dgm:t>
    </dgm:pt>
    <dgm:pt modelId="{FA30D202-E7A0-4412-92FB-D94918F50264}" type="sibTrans" cxnId="{70A1A83A-BF9A-448E-862E-355DC8C544E6}">
      <dgm:prSet custT="1"/>
      <dgm:spPr/>
      <dgm:t>
        <a:bodyPr/>
        <a:lstStyle/>
        <a:p>
          <a:endParaRPr lang="en-CA" sz="1050" b="1">
            <a:solidFill>
              <a:srgbClr val="663300"/>
            </a:solidFill>
          </a:endParaRPr>
        </a:p>
      </dgm:t>
    </dgm:pt>
    <dgm:pt modelId="{9B74602B-9180-4A7C-814A-09CCCA73CA3F}">
      <dgm:prSet phldrT="[Text]" custT="1"/>
      <dgm:spPr/>
      <dgm:t>
        <a:bodyPr/>
        <a:lstStyle/>
        <a:p>
          <a:r>
            <a:rPr lang="en-CA" sz="1050" b="1" baseline="0" dirty="0" smtClean="0">
              <a:solidFill>
                <a:schemeClr val="tx1"/>
              </a:solidFill>
            </a:rPr>
            <a:t>Council Approves Final budget</a:t>
          </a:r>
          <a:endParaRPr lang="en-CA" sz="1050" b="1" baseline="0" dirty="0">
            <a:solidFill>
              <a:schemeClr val="tx1"/>
            </a:solidFill>
          </a:endParaRPr>
        </a:p>
      </dgm:t>
    </dgm:pt>
    <dgm:pt modelId="{1757D65B-40C4-4279-BE27-049BD2657202}" type="parTrans" cxnId="{78009C49-CD13-4E2F-8D1F-45CCD678FE00}">
      <dgm:prSet/>
      <dgm:spPr/>
      <dgm:t>
        <a:bodyPr/>
        <a:lstStyle/>
        <a:p>
          <a:endParaRPr lang="en-CA" sz="1050" b="1">
            <a:solidFill>
              <a:srgbClr val="663300"/>
            </a:solidFill>
          </a:endParaRPr>
        </a:p>
      </dgm:t>
    </dgm:pt>
    <dgm:pt modelId="{9F838B67-13DC-46D8-8118-E4113A0F18A8}" type="sibTrans" cxnId="{78009C49-CD13-4E2F-8D1F-45CCD678FE00}">
      <dgm:prSet custT="1"/>
      <dgm:spPr/>
      <dgm:t>
        <a:bodyPr/>
        <a:lstStyle/>
        <a:p>
          <a:endParaRPr lang="en-CA" sz="1050" b="1">
            <a:solidFill>
              <a:srgbClr val="663300"/>
            </a:solidFill>
          </a:endParaRPr>
        </a:p>
      </dgm:t>
    </dgm:pt>
    <dgm:pt modelId="{2423BCB0-695B-46C4-919C-23203C8977AE}" type="pres">
      <dgm:prSet presAssocID="{4ABA7B4E-5277-4AA7-BE03-1E4DE84748CD}" presName="cycle" presStyleCnt="0">
        <dgm:presLayoutVars>
          <dgm:dir/>
          <dgm:resizeHandles val="exact"/>
        </dgm:presLayoutVars>
      </dgm:prSet>
      <dgm:spPr/>
      <dgm:t>
        <a:bodyPr/>
        <a:lstStyle/>
        <a:p>
          <a:endParaRPr lang="en-CA"/>
        </a:p>
      </dgm:t>
    </dgm:pt>
    <dgm:pt modelId="{70195776-0A91-4031-BE48-F09915224E59}" type="pres">
      <dgm:prSet presAssocID="{F82ADBFB-A9BF-47B0-80CB-47D243AC7E43}" presName="node" presStyleLbl="node1" presStyleIdx="0" presStyleCnt="10" custScaleX="117334" custScaleY="106846">
        <dgm:presLayoutVars>
          <dgm:bulletEnabled val="1"/>
        </dgm:presLayoutVars>
      </dgm:prSet>
      <dgm:spPr/>
      <dgm:t>
        <a:bodyPr/>
        <a:lstStyle/>
        <a:p>
          <a:endParaRPr lang="en-CA"/>
        </a:p>
      </dgm:t>
    </dgm:pt>
    <dgm:pt modelId="{6FECD37A-794D-43A6-BA08-CB1AD18EB054}" type="pres">
      <dgm:prSet presAssocID="{C1C58787-240E-4660-BFAA-64F4586FABD3}" presName="sibTrans" presStyleLbl="sibTrans2D1" presStyleIdx="0" presStyleCnt="10"/>
      <dgm:spPr/>
      <dgm:t>
        <a:bodyPr/>
        <a:lstStyle/>
        <a:p>
          <a:endParaRPr lang="en-CA"/>
        </a:p>
      </dgm:t>
    </dgm:pt>
    <dgm:pt modelId="{17E3A0AE-6B6D-489D-9A2E-2B3FDA770635}" type="pres">
      <dgm:prSet presAssocID="{C1C58787-240E-4660-BFAA-64F4586FABD3}" presName="connectorText" presStyleLbl="sibTrans2D1" presStyleIdx="0" presStyleCnt="10"/>
      <dgm:spPr/>
      <dgm:t>
        <a:bodyPr/>
        <a:lstStyle/>
        <a:p>
          <a:endParaRPr lang="en-CA"/>
        </a:p>
      </dgm:t>
    </dgm:pt>
    <dgm:pt modelId="{BE6884EB-B93B-4CB5-A304-A16B46CC25E4}" type="pres">
      <dgm:prSet presAssocID="{78F48EC2-7F36-4E73-BDE1-E0D82B88818C}" presName="node" presStyleLbl="node1" presStyleIdx="1" presStyleCnt="10">
        <dgm:presLayoutVars>
          <dgm:bulletEnabled val="1"/>
        </dgm:presLayoutVars>
      </dgm:prSet>
      <dgm:spPr/>
      <dgm:t>
        <a:bodyPr/>
        <a:lstStyle/>
        <a:p>
          <a:endParaRPr lang="en-CA"/>
        </a:p>
      </dgm:t>
    </dgm:pt>
    <dgm:pt modelId="{4BA7C1B9-F7BB-4A1C-BCB5-A34A0887E0EA}" type="pres">
      <dgm:prSet presAssocID="{B4B1A473-56B3-441F-8B08-BF6A78812839}" presName="sibTrans" presStyleLbl="sibTrans2D1" presStyleIdx="1" presStyleCnt="10"/>
      <dgm:spPr/>
      <dgm:t>
        <a:bodyPr/>
        <a:lstStyle/>
        <a:p>
          <a:endParaRPr lang="en-CA"/>
        </a:p>
      </dgm:t>
    </dgm:pt>
    <dgm:pt modelId="{C2B1EE8D-CB6C-4DD5-AEED-99E769302D2A}" type="pres">
      <dgm:prSet presAssocID="{B4B1A473-56B3-441F-8B08-BF6A78812839}" presName="connectorText" presStyleLbl="sibTrans2D1" presStyleIdx="1" presStyleCnt="10"/>
      <dgm:spPr/>
      <dgm:t>
        <a:bodyPr/>
        <a:lstStyle/>
        <a:p>
          <a:endParaRPr lang="en-CA"/>
        </a:p>
      </dgm:t>
    </dgm:pt>
    <dgm:pt modelId="{A44E7B96-366D-4146-AB3A-2C28A6603682}" type="pres">
      <dgm:prSet presAssocID="{436FB6FA-80D5-483D-AA6E-F91339277FB4}" presName="node" presStyleLbl="node1" presStyleIdx="2" presStyleCnt="10">
        <dgm:presLayoutVars>
          <dgm:bulletEnabled val="1"/>
        </dgm:presLayoutVars>
      </dgm:prSet>
      <dgm:spPr/>
      <dgm:t>
        <a:bodyPr/>
        <a:lstStyle/>
        <a:p>
          <a:endParaRPr lang="en-CA"/>
        </a:p>
      </dgm:t>
    </dgm:pt>
    <dgm:pt modelId="{95FDE0C5-D43E-439A-865F-8C34298D6CA9}" type="pres">
      <dgm:prSet presAssocID="{0EF58668-0EE8-4E14-99BF-E68101F41ADB}" presName="sibTrans" presStyleLbl="sibTrans2D1" presStyleIdx="2" presStyleCnt="10"/>
      <dgm:spPr/>
      <dgm:t>
        <a:bodyPr/>
        <a:lstStyle/>
        <a:p>
          <a:endParaRPr lang="en-CA"/>
        </a:p>
      </dgm:t>
    </dgm:pt>
    <dgm:pt modelId="{A2770FD8-7F0F-41AC-A46D-236FB6D10EFA}" type="pres">
      <dgm:prSet presAssocID="{0EF58668-0EE8-4E14-99BF-E68101F41ADB}" presName="connectorText" presStyleLbl="sibTrans2D1" presStyleIdx="2" presStyleCnt="10"/>
      <dgm:spPr/>
      <dgm:t>
        <a:bodyPr/>
        <a:lstStyle/>
        <a:p>
          <a:endParaRPr lang="en-CA"/>
        </a:p>
      </dgm:t>
    </dgm:pt>
    <dgm:pt modelId="{0CFE5CEC-8E1B-4DF6-9303-7960DF4F6A87}" type="pres">
      <dgm:prSet presAssocID="{7DEC745F-4BB9-4A1E-8A74-FD224C67B2AF}" presName="node" presStyleLbl="node1" presStyleIdx="3" presStyleCnt="10">
        <dgm:presLayoutVars>
          <dgm:bulletEnabled val="1"/>
        </dgm:presLayoutVars>
      </dgm:prSet>
      <dgm:spPr/>
      <dgm:t>
        <a:bodyPr/>
        <a:lstStyle/>
        <a:p>
          <a:endParaRPr lang="en-CA"/>
        </a:p>
      </dgm:t>
    </dgm:pt>
    <dgm:pt modelId="{843440BE-1779-48BE-92D7-2E13D8569A46}" type="pres">
      <dgm:prSet presAssocID="{E154DF81-F7C7-4920-8C56-6FADFF14DC53}" presName="sibTrans" presStyleLbl="sibTrans2D1" presStyleIdx="3" presStyleCnt="10"/>
      <dgm:spPr/>
      <dgm:t>
        <a:bodyPr/>
        <a:lstStyle/>
        <a:p>
          <a:endParaRPr lang="en-CA"/>
        </a:p>
      </dgm:t>
    </dgm:pt>
    <dgm:pt modelId="{64B3B65D-1D23-431C-8F9C-C346472DE791}" type="pres">
      <dgm:prSet presAssocID="{E154DF81-F7C7-4920-8C56-6FADFF14DC53}" presName="connectorText" presStyleLbl="sibTrans2D1" presStyleIdx="3" presStyleCnt="10"/>
      <dgm:spPr/>
      <dgm:t>
        <a:bodyPr/>
        <a:lstStyle/>
        <a:p>
          <a:endParaRPr lang="en-CA"/>
        </a:p>
      </dgm:t>
    </dgm:pt>
    <dgm:pt modelId="{761B013B-043A-4FBC-AB2A-092986813F03}" type="pres">
      <dgm:prSet presAssocID="{3B206C30-15F1-4850-A0BD-0709A3ED1110}" presName="node" presStyleLbl="node1" presStyleIdx="4" presStyleCnt="10">
        <dgm:presLayoutVars>
          <dgm:bulletEnabled val="1"/>
        </dgm:presLayoutVars>
      </dgm:prSet>
      <dgm:spPr/>
      <dgm:t>
        <a:bodyPr/>
        <a:lstStyle/>
        <a:p>
          <a:endParaRPr lang="en-CA"/>
        </a:p>
      </dgm:t>
    </dgm:pt>
    <dgm:pt modelId="{15846918-C849-4DFB-BD3A-EDAA2EB40AE4}" type="pres">
      <dgm:prSet presAssocID="{C8636213-76D4-4623-B336-B45AD7B79F73}" presName="sibTrans" presStyleLbl="sibTrans2D1" presStyleIdx="4" presStyleCnt="10"/>
      <dgm:spPr/>
      <dgm:t>
        <a:bodyPr/>
        <a:lstStyle/>
        <a:p>
          <a:endParaRPr lang="en-CA"/>
        </a:p>
      </dgm:t>
    </dgm:pt>
    <dgm:pt modelId="{02C203BE-F249-4700-8085-8215CDBD206E}" type="pres">
      <dgm:prSet presAssocID="{C8636213-76D4-4623-B336-B45AD7B79F73}" presName="connectorText" presStyleLbl="sibTrans2D1" presStyleIdx="4" presStyleCnt="10"/>
      <dgm:spPr/>
      <dgm:t>
        <a:bodyPr/>
        <a:lstStyle/>
        <a:p>
          <a:endParaRPr lang="en-CA"/>
        </a:p>
      </dgm:t>
    </dgm:pt>
    <dgm:pt modelId="{60B3CBBB-D4A6-48C2-B6E9-47DF9677A836}" type="pres">
      <dgm:prSet presAssocID="{4C49C1B5-5B93-43F2-A065-663AA957AEB5}" presName="node" presStyleLbl="node1" presStyleIdx="5" presStyleCnt="10">
        <dgm:presLayoutVars>
          <dgm:bulletEnabled val="1"/>
        </dgm:presLayoutVars>
      </dgm:prSet>
      <dgm:spPr/>
      <dgm:t>
        <a:bodyPr/>
        <a:lstStyle/>
        <a:p>
          <a:endParaRPr lang="en-CA"/>
        </a:p>
      </dgm:t>
    </dgm:pt>
    <dgm:pt modelId="{21182221-8B55-4D64-8B01-1ACEA72B5B1C}" type="pres">
      <dgm:prSet presAssocID="{2704DFBA-B1E1-4026-8576-A793CB45BA05}" presName="sibTrans" presStyleLbl="sibTrans2D1" presStyleIdx="5" presStyleCnt="10"/>
      <dgm:spPr/>
      <dgm:t>
        <a:bodyPr/>
        <a:lstStyle/>
        <a:p>
          <a:endParaRPr lang="en-CA"/>
        </a:p>
      </dgm:t>
    </dgm:pt>
    <dgm:pt modelId="{A3214F33-D78E-4E55-9727-A310669FFF49}" type="pres">
      <dgm:prSet presAssocID="{2704DFBA-B1E1-4026-8576-A793CB45BA05}" presName="connectorText" presStyleLbl="sibTrans2D1" presStyleIdx="5" presStyleCnt="10"/>
      <dgm:spPr/>
      <dgm:t>
        <a:bodyPr/>
        <a:lstStyle/>
        <a:p>
          <a:endParaRPr lang="en-CA"/>
        </a:p>
      </dgm:t>
    </dgm:pt>
    <dgm:pt modelId="{A3EA503B-2FBF-4B27-9042-0519A1E09048}" type="pres">
      <dgm:prSet presAssocID="{CD7D3D45-F83E-41E7-969B-ED70DF717DBA}" presName="node" presStyleLbl="node1" presStyleIdx="6" presStyleCnt="10">
        <dgm:presLayoutVars>
          <dgm:bulletEnabled val="1"/>
        </dgm:presLayoutVars>
      </dgm:prSet>
      <dgm:spPr/>
      <dgm:t>
        <a:bodyPr/>
        <a:lstStyle/>
        <a:p>
          <a:endParaRPr lang="en-CA"/>
        </a:p>
      </dgm:t>
    </dgm:pt>
    <dgm:pt modelId="{BDDFD347-179E-4217-A121-3E625BCBE0D3}" type="pres">
      <dgm:prSet presAssocID="{BA9F8900-9CB7-4FC4-AAF2-731C05A2EB7A}" presName="sibTrans" presStyleLbl="sibTrans2D1" presStyleIdx="6" presStyleCnt="10"/>
      <dgm:spPr/>
      <dgm:t>
        <a:bodyPr/>
        <a:lstStyle/>
        <a:p>
          <a:endParaRPr lang="en-CA"/>
        </a:p>
      </dgm:t>
    </dgm:pt>
    <dgm:pt modelId="{5D8BF50D-83BA-4FBC-BC98-2B0436D7A293}" type="pres">
      <dgm:prSet presAssocID="{BA9F8900-9CB7-4FC4-AAF2-731C05A2EB7A}" presName="connectorText" presStyleLbl="sibTrans2D1" presStyleIdx="6" presStyleCnt="10"/>
      <dgm:spPr/>
      <dgm:t>
        <a:bodyPr/>
        <a:lstStyle/>
        <a:p>
          <a:endParaRPr lang="en-CA"/>
        </a:p>
      </dgm:t>
    </dgm:pt>
    <dgm:pt modelId="{64395EFB-FAAE-429A-8291-09D83C24CCDF}" type="pres">
      <dgm:prSet presAssocID="{8ACDEC47-D90F-44E4-9261-94B940AA5135}" presName="node" presStyleLbl="node1" presStyleIdx="7" presStyleCnt="10">
        <dgm:presLayoutVars>
          <dgm:bulletEnabled val="1"/>
        </dgm:presLayoutVars>
      </dgm:prSet>
      <dgm:spPr/>
      <dgm:t>
        <a:bodyPr/>
        <a:lstStyle/>
        <a:p>
          <a:endParaRPr lang="en-CA"/>
        </a:p>
      </dgm:t>
    </dgm:pt>
    <dgm:pt modelId="{3DE12F5D-79A5-4795-90FC-788DF66FAFB0}" type="pres">
      <dgm:prSet presAssocID="{D05CF415-6A32-4458-BA61-E27EAD6C96C8}" presName="sibTrans" presStyleLbl="sibTrans2D1" presStyleIdx="7" presStyleCnt="10"/>
      <dgm:spPr/>
      <dgm:t>
        <a:bodyPr/>
        <a:lstStyle/>
        <a:p>
          <a:endParaRPr lang="en-CA"/>
        </a:p>
      </dgm:t>
    </dgm:pt>
    <dgm:pt modelId="{DF7DBC9A-B643-4916-B841-079ECEC00096}" type="pres">
      <dgm:prSet presAssocID="{D05CF415-6A32-4458-BA61-E27EAD6C96C8}" presName="connectorText" presStyleLbl="sibTrans2D1" presStyleIdx="7" presStyleCnt="10"/>
      <dgm:spPr/>
      <dgm:t>
        <a:bodyPr/>
        <a:lstStyle/>
        <a:p>
          <a:endParaRPr lang="en-CA"/>
        </a:p>
      </dgm:t>
    </dgm:pt>
    <dgm:pt modelId="{52BC1599-D8FF-4460-B3DA-323DF514036E}" type="pres">
      <dgm:prSet presAssocID="{A4997C02-F7A5-400E-9FD1-FE6823017CB1}" presName="node" presStyleLbl="node1" presStyleIdx="8" presStyleCnt="10">
        <dgm:presLayoutVars>
          <dgm:bulletEnabled val="1"/>
        </dgm:presLayoutVars>
      </dgm:prSet>
      <dgm:spPr/>
      <dgm:t>
        <a:bodyPr/>
        <a:lstStyle/>
        <a:p>
          <a:endParaRPr lang="en-CA"/>
        </a:p>
      </dgm:t>
    </dgm:pt>
    <dgm:pt modelId="{8515FC76-86A8-46BB-887A-6B1FABA28808}" type="pres">
      <dgm:prSet presAssocID="{FA30D202-E7A0-4412-92FB-D94918F50264}" presName="sibTrans" presStyleLbl="sibTrans2D1" presStyleIdx="8" presStyleCnt="10"/>
      <dgm:spPr/>
      <dgm:t>
        <a:bodyPr/>
        <a:lstStyle/>
        <a:p>
          <a:endParaRPr lang="en-CA"/>
        </a:p>
      </dgm:t>
    </dgm:pt>
    <dgm:pt modelId="{ABA87C33-69C7-45DE-8CCB-CD7C0857C776}" type="pres">
      <dgm:prSet presAssocID="{FA30D202-E7A0-4412-92FB-D94918F50264}" presName="connectorText" presStyleLbl="sibTrans2D1" presStyleIdx="8" presStyleCnt="10"/>
      <dgm:spPr/>
      <dgm:t>
        <a:bodyPr/>
        <a:lstStyle/>
        <a:p>
          <a:endParaRPr lang="en-CA"/>
        </a:p>
      </dgm:t>
    </dgm:pt>
    <dgm:pt modelId="{E5F06986-83A9-47EB-A115-A075B83ED2CB}" type="pres">
      <dgm:prSet presAssocID="{9B74602B-9180-4A7C-814A-09CCCA73CA3F}" presName="node" presStyleLbl="node1" presStyleIdx="9" presStyleCnt="10">
        <dgm:presLayoutVars>
          <dgm:bulletEnabled val="1"/>
        </dgm:presLayoutVars>
      </dgm:prSet>
      <dgm:spPr/>
      <dgm:t>
        <a:bodyPr/>
        <a:lstStyle/>
        <a:p>
          <a:endParaRPr lang="en-CA"/>
        </a:p>
      </dgm:t>
    </dgm:pt>
    <dgm:pt modelId="{BE793E94-9081-4E9B-9697-18E76F7BF39F}" type="pres">
      <dgm:prSet presAssocID="{9F838B67-13DC-46D8-8118-E4113A0F18A8}" presName="sibTrans" presStyleLbl="sibTrans2D1" presStyleIdx="9" presStyleCnt="10"/>
      <dgm:spPr/>
      <dgm:t>
        <a:bodyPr/>
        <a:lstStyle/>
        <a:p>
          <a:endParaRPr lang="en-CA"/>
        </a:p>
      </dgm:t>
    </dgm:pt>
    <dgm:pt modelId="{E4E20F76-734D-4136-A544-C80B6CA59FBC}" type="pres">
      <dgm:prSet presAssocID="{9F838B67-13DC-46D8-8118-E4113A0F18A8}" presName="connectorText" presStyleLbl="sibTrans2D1" presStyleIdx="9" presStyleCnt="10"/>
      <dgm:spPr/>
      <dgm:t>
        <a:bodyPr/>
        <a:lstStyle/>
        <a:p>
          <a:endParaRPr lang="en-CA"/>
        </a:p>
      </dgm:t>
    </dgm:pt>
  </dgm:ptLst>
  <dgm:cxnLst>
    <dgm:cxn modelId="{E2C140D1-4518-432E-9550-55246F2AB402}" srcId="{4ABA7B4E-5277-4AA7-BE03-1E4DE84748CD}" destId="{78F48EC2-7F36-4E73-BDE1-E0D82B88818C}" srcOrd="1" destOrd="0" parTransId="{5EC892B6-A42D-4EC8-B9D1-781749B84022}" sibTransId="{B4B1A473-56B3-441F-8B08-BF6A78812839}"/>
    <dgm:cxn modelId="{8F017EA5-730B-44B7-853E-89CE018A2BD2}" type="presOf" srcId="{C8636213-76D4-4623-B336-B45AD7B79F73}" destId="{02C203BE-F249-4700-8085-8215CDBD206E}" srcOrd="1" destOrd="0" presId="urn:microsoft.com/office/officeart/2005/8/layout/cycle2"/>
    <dgm:cxn modelId="{FA0CAF39-15A5-4038-A5CC-7B529C744493}" type="presOf" srcId="{FA30D202-E7A0-4412-92FB-D94918F50264}" destId="{ABA87C33-69C7-45DE-8CCB-CD7C0857C776}" srcOrd="1" destOrd="0" presId="urn:microsoft.com/office/officeart/2005/8/layout/cycle2"/>
    <dgm:cxn modelId="{F88E51E1-CC72-40F4-846C-59EF12D29A83}" type="presOf" srcId="{9B74602B-9180-4A7C-814A-09CCCA73CA3F}" destId="{E5F06986-83A9-47EB-A115-A075B83ED2CB}" srcOrd="0" destOrd="0" presId="urn:microsoft.com/office/officeart/2005/8/layout/cycle2"/>
    <dgm:cxn modelId="{3FCE0ABA-72AB-4913-8696-D76CE2F79CA6}" type="presOf" srcId="{F82ADBFB-A9BF-47B0-80CB-47D243AC7E43}" destId="{70195776-0A91-4031-BE48-F09915224E59}" srcOrd="0" destOrd="0" presId="urn:microsoft.com/office/officeart/2005/8/layout/cycle2"/>
    <dgm:cxn modelId="{0099DC7E-FC8A-4A07-A327-04149A0E0ED0}" type="presOf" srcId="{D05CF415-6A32-4458-BA61-E27EAD6C96C8}" destId="{DF7DBC9A-B643-4916-B841-079ECEC00096}" srcOrd="1" destOrd="0" presId="urn:microsoft.com/office/officeart/2005/8/layout/cycle2"/>
    <dgm:cxn modelId="{DC841C71-8773-4980-82A9-DE40EF61A4FE}" type="presOf" srcId="{FA30D202-E7A0-4412-92FB-D94918F50264}" destId="{8515FC76-86A8-46BB-887A-6B1FABA28808}" srcOrd="0" destOrd="0" presId="urn:microsoft.com/office/officeart/2005/8/layout/cycle2"/>
    <dgm:cxn modelId="{46A61475-63BE-4842-AA4A-58879DCD6DC8}" type="presOf" srcId="{0EF58668-0EE8-4E14-99BF-E68101F41ADB}" destId="{A2770FD8-7F0F-41AC-A46D-236FB6D10EFA}" srcOrd="1" destOrd="0" presId="urn:microsoft.com/office/officeart/2005/8/layout/cycle2"/>
    <dgm:cxn modelId="{E4B8F8DC-4272-41CC-B210-06B128F78330}" type="presOf" srcId="{BA9F8900-9CB7-4FC4-AAF2-731C05A2EB7A}" destId="{5D8BF50D-83BA-4FBC-BC98-2B0436D7A293}" srcOrd="1" destOrd="0" presId="urn:microsoft.com/office/officeart/2005/8/layout/cycle2"/>
    <dgm:cxn modelId="{5866D001-D4AE-48DC-A0B2-1B3B64A7A41D}" type="presOf" srcId="{4ABA7B4E-5277-4AA7-BE03-1E4DE84748CD}" destId="{2423BCB0-695B-46C4-919C-23203C8977AE}" srcOrd="0" destOrd="0" presId="urn:microsoft.com/office/officeart/2005/8/layout/cycle2"/>
    <dgm:cxn modelId="{FA793DC6-DEB6-4588-A1A8-583749FD0F2A}" type="presOf" srcId="{4C49C1B5-5B93-43F2-A065-663AA957AEB5}" destId="{60B3CBBB-D4A6-48C2-B6E9-47DF9677A836}" srcOrd="0" destOrd="0" presId="urn:microsoft.com/office/officeart/2005/8/layout/cycle2"/>
    <dgm:cxn modelId="{DC616FC9-FEC5-4553-B313-44BB015E2367}" type="presOf" srcId="{C1C58787-240E-4660-BFAA-64F4586FABD3}" destId="{6FECD37A-794D-43A6-BA08-CB1AD18EB054}" srcOrd="0" destOrd="0" presId="urn:microsoft.com/office/officeart/2005/8/layout/cycle2"/>
    <dgm:cxn modelId="{2017EC28-7035-4E22-989D-333C2EE94C88}" type="presOf" srcId="{9F838B67-13DC-46D8-8118-E4113A0F18A8}" destId="{BE793E94-9081-4E9B-9697-18E76F7BF39F}" srcOrd="0" destOrd="0" presId="urn:microsoft.com/office/officeart/2005/8/layout/cycle2"/>
    <dgm:cxn modelId="{FA96A7BE-C092-4054-BCAB-99601A34C061}" type="presOf" srcId="{CD7D3D45-F83E-41E7-969B-ED70DF717DBA}" destId="{A3EA503B-2FBF-4B27-9042-0519A1E09048}" srcOrd="0" destOrd="0" presId="urn:microsoft.com/office/officeart/2005/8/layout/cycle2"/>
    <dgm:cxn modelId="{490D1FDF-E8F0-41D8-B3D8-5600A6D9E53E}" type="presOf" srcId="{3B206C30-15F1-4850-A0BD-0709A3ED1110}" destId="{761B013B-043A-4FBC-AB2A-092986813F03}" srcOrd="0" destOrd="0" presId="urn:microsoft.com/office/officeart/2005/8/layout/cycle2"/>
    <dgm:cxn modelId="{2BDDF470-29A2-4C96-BF13-F246110E81A6}" type="presOf" srcId="{C1C58787-240E-4660-BFAA-64F4586FABD3}" destId="{17E3A0AE-6B6D-489D-9A2E-2B3FDA770635}" srcOrd="1" destOrd="0" presId="urn:microsoft.com/office/officeart/2005/8/layout/cycle2"/>
    <dgm:cxn modelId="{05A03C9A-E668-4F5B-A92D-2C5EFB6809A4}" type="presOf" srcId="{9F838B67-13DC-46D8-8118-E4113A0F18A8}" destId="{E4E20F76-734D-4136-A544-C80B6CA59FBC}" srcOrd="1" destOrd="0" presId="urn:microsoft.com/office/officeart/2005/8/layout/cycle2"/>
    <dgm:cxn modelId="{EAF159C5-1731-4409-81E8-D845D8C947F1}" type="presOf" srcId="{7DEC745F-4BB9-4A1E-8A74-FD224C67B2AF}" destId="{0CFE5CEC-8E1B-4DF6-9303-7960DF4F6A87}" srcOrd="0" destOrd="0" presId="urn:microsoft.com/office/officeart/2005/8/layout/cycle2"/>
    <dgm:cxn modelId="{8405AF91-284C-4FBB-90BE-5C9E1CE83E83}" type="presOf" srcId="{78F48EC2-7F36-4E73-BDE1-E0D82B88818C}" destId="{BE6884EB-B93B-4CB5-A304-A16B46CC25E4}" srcOrd="0" destOrd="0" presId="urn:microsoft.com/office/officeart/2005/8/layout/cycle2"/>
    <dgm:cxn modelId="{A5F35CCD-D53A-445B-863A-771813F2F66B}" type="presOf" srcId="{436FB6FA-80D5-483D-AA6E-F91339277FB4}" destId="{A44E7B96-366D-4146-AB3A-2C28A6603682}" srcOrd="0" destOrd="0" presId="urn:microsoft.com/office/officeart/2005/8/layout/cycle2"/>
    <dgm:cxn modelId="{E996447E-83A4-493C-B800-E4661386A93F}" type="presOf" srcId="{2704DFBA-B1E1-4026-8576-A793CB45BA05}" destId="{21182221-8B55-4D64-8B01-1ACEA72B5B1C}" srcOrd="0" destOrd="0" presId="urn:microsoft.com/office/officeart/2005/8/layout/cycle2"/>
    <dgm:cxn modelId="{70A1A83A-BF9A-448E-862E-355DC8C544E6}" srcId="{4ABA7B4E-5277-4AA7-BE03-1E4DE84748CD}" destId="{A4997C02-F7A5-400E-9FD1-FE6823017CB1}" srcOrd="8" destOrd="0" parTransId="{13DFC85F-CB8C-4686-B3C5-211B113160EE}" sibTransId="{FA30D202-E7A0-4412-92FB-D94918F50264}"/>
    <dgm:cxn modelId="{44A3FD98-6F3A-4B23-A34E-607758F1E66E}" type="presOf" srcId="{E154DF81-F7C7-4920-8C56-6FADFF14DC53}" destId="{843440BE-1779-48BE-92D7-2E13D8569A46}" srcOrd="0" destOrd="0" presId="urn:microsoft.com/office/officeart/2005/8/layout/cycle2"/>
    <dgm:cxn modelId="{5C4FDCB7-1878-402C-AD81-5AD669F799F0}" srcId="{4ABA7B4E-5277-4AA7-BE03-1E4DE84748CD}" destId="{436FB6FA-80D5-483D-AA6E-F91339277FB4}" srcOrd="2" destOrd="0" parTransId="{1AD481D9-83C7-44AF-B101-19BEB91489A8}" sibTransId="{0EF58668-0EE8-4E14-99BF-E68101F41ADB}"/>
    <dgm:cxn modelId="{3A59E8BF-61BC-4A86-A3C9-76CF178422A6}" type="presOf" srcId="{B4B1A473-56B3-441F-8B08-BF6A78812839}" destId="{C2B1EE8D-CB6C-4DD5-AEED-99E769302D2A}" srcOrd="1" destOrd="0" presId="urn:microsoft.com/office/officeart/2005/8/layout/cycle2"/>
    <dgm:cxn modelId="{13EBF889-2542-4599-B16E-979B8AAAFCC7}" srcId="{4ABA7B4E-5277-4AA7-BE03-1E4DE84748CD}" destId="{CD7D3D45-F83E-41E7-969B-ED70DF717DBA}" srcOrd="6" destOrd="0" parTransId="{CA7F876F-4924-466D-AC72-126B8CC8FE67}" sibTransId="{BA9F8900-9CB7-4FC4-AAF2-731C05A2EB7A}"/>
    <dgm:cxn modelId="{09AFC029-507C-4848-AF5B-5FB2E043A923}" srcId="{4ABA7B4E-5277-4AA7-BE03-1E4DE84748CD}" destId="{4C49C1B5-5B93-43F2-A065-663AA957AEB5}" srcOrd="5" destOrd="0" parTransId="{C638F905-CD03-4930-BAD1-E42747207E03}" sibTransId="{2704DFBA-B1E1-4026-8576-A793CB45BA05}"/>
    <dgm:cxn modelId="{78009C49-CD13-4E2F-8D1F-45CCD678FE00}" srcId="{4ABA7B4E-5277-4AA7-BE03-1E4DE84748CD}" destId="{9B74602B-9180-4A7C-814A-09CCCA73CA3F}" srcOrd="9" destOrd="0" parTransId="{1757D65B-40C4-4279-BE27-049BD2657202}" sibTransId="{9F838B67-13DC-46D8-8118-E4113A0F18A8}"/>
    <dgm:cxn modelId="{4995B52D-C219-4CF3-9422-140856C014E0}" type="presOf" srcId="{2704DFBA-B1E1-4026-8576-A793CB45BA05}" destId="{A3214F33-D78E-4E55-9727-A310669FFF49}" srcOrd="1" destOrd="0" presId="urn:microsoft.com/office/officeart/2005/8/layout/cycle2"/>
    <dgm:cxn modelId="{EE1D09E6-67E8-40F2-8D57-452CA5D75243}" type="presOf" srcId="{B4B1A473-56B3-441F-8B08-BF6A78812839}" destId="{4BA7C1B9-F7BB-4A1C-BCB5-A34A0887E0EA}" srcOrd="0" destOrd="0" presId="urn:microsoft.com/office/officeart/2005/8/layout/cycle2"/>
    <dgm:cxn modelId="{1BAACE53-6F51-4754-8F97-9DD4E60EE0AC}" srcId="{4ABA7B4E-5277-4AA7-BE03-1E4DE84748CD}" destId="{3B206C30-15F1-4850-A0BD-0709A3ED1110}" srcOrd="4" destOrd="0" parTransId="{A686104F-2F96-4A76-9138-317E9A5ABDE2}" sibTransId="{C8636213-76D4-4623-B336-B45AD7B79F73}"/>
    <dgm:cxn modelId="{60754B68-0F18-4CF7-938B-75719BB06A0B}" type="presOf" srcId="{BA9F8900-9CB7-4FC4-AAF2-731C05A2EB7A}" destId="{BDDFD347-179E-4217-A121-3E625BCBE0D3}" srcOrd="0" destOrd="0" presId="urn:microsoft.com/office/officeart/2005/8/layout/cycle2"/>
    <dgm:cxn modelId="{E8EBA06E-D359-4BA9-9D7A-7C399DEE1386}" type="presOf" srcId="{C8636213-76D4-4623-B336-B45AD7B79F73}" destId="{15846918-C849-4DFB-BD3A-EDAA2EB40AE4}" srcOrd="0" destOrd="0" presId="urn:microsoft.com/office/officeart/2005/8/layout/cycle2"/>
    <dgm:cxn modelId="{88568EB2-BF39-4EE1-9353-335C753A10A0}" srcId="{4ABA7B4E-5277-4AA7-BE03-1E4DE84748CD}" destId="{7DEC745F-4BB9-4A1E-8A74-FD224C67B2AF}" srcOrd="3" destOrd="0" parTransId="{F7FE4121-493A-40C6-A51E-65C64652607B}" sibTransId="{E154DF81-F7C7-4920-8C56-6FADFF14DC53}"/>
    <dgm:cxn modelId="{8F1C3E16-254F-48C4-98CF-EECE52DC705D}" type="presOf" srcId="{D05CF415-6A32-4458-BA61-E27EAD6C96C8}" destId="{3DE12F5D-79A5-4795-90FC-788DF66FAFB0}" srcOrd="0" destOrd="0" presId="urn:microsoft.com/office/officeart/2005/8/layout/cycle2"/>
    <dgm:cxn modelId="{57C202AD-AB30-49FA-A877-3FDDA19A10F1}" type="presOf" srcId="{8ACDEC47-D90F-44E4-9261-94B940AA5135}" destId="{64395EFB-FAAE-429A-8291-09D83C24CCDF}" srcOrd="0" destOrd="0" presId="urn:microsoft.com/office/officeart/2005/8/layout/cycle2"/>
    <dgm:cxn modelId="{F5471C7A-110A-44CC-A591-34CEF3C8E457}" type="presOf" srcId="{0EF58668-0EE8-4E14-99BF-E68101F41ADB}" destId="{95FDE0C5-D43E-439A-865F-8C34298D6CA9}" srcOrd="0" destOrd="0" presId="urn:microsoft.com/office/officeart/2005/8/layout/cycle2"/>
    <dgm:cxn modelId="{F5FDE11D-56BF-4C19-8BEC-E8F8EAB4D75C}" type="presOf" srcId="{E154DF81-F7C7-4920-8C56-6FADFF14DC53}" destId="{64B3B65D-1D23-431C-8F9C-C346472DE791}" srcOrd="1" destOrd="0" presId="urn:microsoft.com/office/officeart/2005/8/layout/cycle2"/>
    <dgm:cxn modelId="{5A83725B-36B0-491B-96E9-3A1CA4CBC486}" type="presOf" srcId="{A4997C02-F7A5-400E-9FD1-FE6823017CB1}" destId="{52BC1599-D8FF-4460-B3DA-323DF514036E}" srcOrd="0" destOrd="0" presId="urn:microsoft.com/office/officeart/2005/8/layout/cycle2"/>
    <dgm:cxn modelId="{A952A7DE-E325-4C89-951A-50788D765BDF}" srcId="{4ABA7B4E-5277-4AA7-BE03-1E4DE84748CD}" destId="{F82ADBFB-A9BF-47B0-80CB-47D243AC7E43}" srcOrd="0" destOrd="0" parTransId="{6693ABCD-8E4E-4994-9A7B-856202CBEA1B}" sibTransId="{C1C58787-240E-4660-BFAA-64F4586FABD3}"/>
    <dgm:cxn modelId="{C95723FB-CB6C-4959-A258-6164B32C78A4}" srcId="{4ABA7B4E-5277-4AA7-BE03-1E4DE84748CD}" destId="{8ACDEC47-D90F-44E4-9261-94B940AA5135}" srcOrd="7" destOrd="0" parTransId="{A96377C8-AAB7-4791-91DC-02288161102B}" sibTransId="{D05CF415-6A32-4458-BA61-E27EAD6C96C8}"/>
    <dgm:cxn modelId="{FFFF69D9-37D6-4AE8-88F1-F5DACE920BD8}" type="presParOf" srcId="{2423BCB0-695B-46C4-919C-23203C8977AE}" destId="{70195776-0A91-4031-BE48-F09915224E59}" srcOrd="0" destOrd="0" presId="urn:microsoft.com/office/officeart/2005/8/layout/cycle2"/>
    <dgm:cxn modelId="{B20E2400-0FF0-4DBD-BE43-EC7A8425BD71}" type="presParOf" srcId="{2423BCB0-695B-46C4-919C-23203C8977AE}" destId="{6FECD37A-794D-43A6-BA08-CB1AD18EB054}" srcOrd="1" destOrd="0" presId="urn:microsoft.com/office/officeart/2005/8/layout/cycle2"/>
    <dgm:cxn modelId="{B63121EE-EC21-4E77-AC91-B29851F2F326}" type="presParOf" srcId="{6FECD37A-794D-43A6-BA08-CB1AD18EB054}" destId="{17E3A0AE-6B6D-489D-9A2E-2B3FDA770635}" srcOrd="0" destOrd="0" presId="urn:microsoft.com/office/officeart/2005/8/layout/cycle2"/>
    <dgm:cxn modelId="{4D4908CE-BAE4-43E6-BF5C-5F1C0DCDD352}" type="presParOf" srcId="{2423BCB0-695B-46C4-919C-23203C8977AE}" destId="{BE6884EB-B93B-4CB5-A304-A16B46CC25E4}" srcOrd="2" destOrd="0" presId="urn:microsoft.com/office/officeart/2005/8/layout/cycle2"/>
    <dgm:cxn modelId="{0F675368-500E-4E26-8CF6-133C5F916E76}" type="presParOf" srcId="{2423BCB0-695B-46C4-919C-23203C8977AE}" destId="{4BA7C1B9-F7BB-4A1C-BCB5-A34A0887E0EA}" srcOrd="3" destOrd="0" presId="urn:microsoft.com/office/officeart/2005/8/layout/cycle2"/>
    <dgm:cxn modelId="{E184B422-223D-42CA-9B75-908BC61077FF}" type="presParOf" srcId="{4BA7C1B9-F7BB-4A1C-BCB5-A34A0887E0EA}" destId="{C2B1EE8D-CB6C-4DD5-AEED-99E769302D2A}" srcOrd="0" destOrd="0" presId="urn:microsoft.com/office/officeart/2005/8/layout/cycle2"/>
    <dgm:cxn modelId="{1CAC0615-9A91-4796-954A-62F4A8A64D62}" type="presParOf" srcId="{2423BCB0-695B-46C4-919C-23203C8977AE}" destId="{A44E7B96-366D-4146-AB3A-2C28A6603682}" srcOrd="4" destOrd="0" presId="urn:microsoft.com/office/officeart/2005/8/layout/cycle2"/>
    <dgm:cxn modelId="{378C6C42-8B7B-426C-AA30-61C538D56ABA}" type="presParOf" srcId="{2423BCB0-695B-46C4-919C-23203C8977AE}" destId="{95FDE0C5-D43E-439A-865F-8C34298D6CA9}" srcOrd="5" destOrd="0" presId="urn:microsoft.com/office/officeart/2005/8/layout/cycle2"/>
    <dgm:cxn modelId="{BFA27094-6A1B-4378-A229-B14C726BAB0D}" type="presParOf" srcId="{95FDE0C5-D43E-439A-865F-8C34298D6CA9}" destId="{A2770FD8-7F0F-41AC-A46D-236FB6D10EFA}" srcOrd="0" destOrd="0" presId="urn:microsoft.com/office/officeart/2005/8/layout/cycle2"/>
    <dgm:cxn modelId="{27D789AF-CC9C-471C-B0B4-1846B8EA1B7F}" type="presParOf" srcId="{2423BCB0-695B-46C4-919C-23203C8977AE}" destId="{0CFE5CEC-8E1B-4DF6-9303-7960DF4F6A87}" srcOrd="6" destOrd="0" presId="urn:microsoft.com/office/officeart/2005/8/layout/cycle2"/>
    <dgm:cxn modelId="{C573D674-ADE4-4416-8602-B940BC17CAC5}" type="presParOf" srcId="{2423BCB0-695B-46C4-919C-23203C8977AE}" destId="{843440BE-1779-48BE-92D7-2E13D8569A46}" srcOrd="7" destOrd="0" presId="urn:microsoft.com/office/officeart/2005/8/layout/cycle2"/>
    <dgm:cxn modelId="{368D3574-561A-4E05-B9C0-80A33AFCE3F7}" type="presParOf" srcId="{843440BE-1779-48BE-92D7-2E13D8569A46}" destId="{64B3B65D-1D23-431C-8F9C-C346472DE791}" srcOrd="0" destOrd="0" presId="urn:microsoft.com/office/officeart/2005/8/layout/cycle2"/>
    <dgm:cxn modelId="{A88DA9EB-7196-407F-A238-50A11EA49C7A}" type="presParOf" srcId="{2423BCB0-695B-46C4-919C-23203C8977AE}" destId="{761B013B-043A-4FBC-AB2A-092986813F03}" srcOrd="8" destOrd="0" presId="urn:microsoft.com/office/officeart/2005/8/layout/cycle2"/>
    <dgm:cxn modelId="{E61148E7-5478-4BBB-B33A-ABFAE9D98693}" type="presParOf" srcId="{2423BCB0-695B-46C4-919C-23203C8977AE}" destId="{15846918-C849-4DFB-BD3A-EDAA2EB40AE4}" srcOrd="9" destOrd="0" presId="urn:microsoft.com/office/officeart/2005/8/layout/cycle2"/>
    <dgm:cxn modelId="{0F4245BB-B203-45AE-AB7A-E4423376E3C4}" type="presParOf" srcId="{15846918-C849-4DFB-BD3A-EDAA2EB40AE4}" destId="{02C203BE-F249-4700-8085-8215CDBD206E}" srcOrd="0" destOrd="0" presId="urn:microsoft.com/office/officeart/2005/8/layout/cycle2"/>
    <dgm:cxn modelId="{6108276B-FCB5-415F-8754-7EC0367E457C}" type="presParOf" srcId="{2423BCB0-695B-46C4-919C-23203C8977AE}" destId="{60B3CBBB-D4A6-48C2-B6E9-47DF9677A836}" srcOrd="10" destOrd="0" presId="urn:microsoft.com/office/officeart/2005/8/layout/cycle2"/>
    <dgm:cxn modelId="{8CC5C01D-E290-456A-8E94-15A3A094910A}" type="presParOf" srcId="{2423BCB0-695B-46C4-919C-23203C8977AE}" destId="{21182221-8B55-4D64-8B01-1ACEA72B5B1C}" srcOrd="11" destOrd="0" presId="urn:microsoft.com/office/officeart/2005/8/layout/cycle2"/>
    <dgm:cxn modelId="{EC833328-C4FA-4E9A-B3F0-D219A9BA21D2}" type="presParOf" srcId="{21182221-8B55-4D64-8B01-1ACEA72B5B1C}" destId="{A3214F33-D78E-4E55-9727-A310669FFF49}" srcOrd="0" destOrd="0" presId="urn:microsoft.com/office/officeart/2005/8/layout/cycle2"/>
    <dgm:cxn modelId="{E337FDDE-8D56-407F-9434-0D75F8BF4CAD}" type="presParOf" srcId="{2423BCB0-695B-46C4-919C-23203C8977AE}" destId="{A3EA503B-2FBF-4B27-9042-0519A1E09048}" srcOrd="12" destOrd="0" presId="urn:microsoft.com/office/officeart/2005/8/layout/cycle2"/>
    <dgm:cxn modelId="{A30B51A7-C5E8-441C-9B07-72A6917C7AA4}" type="presParOf" srcId="{2423BCB0-695B-46C4-919C-23203C8977AE}" destId="{BDDFD347-179E-4217-A121-3E625BCBE0D3}" srcOrd="13" destOrd="0" presId="urn:microsoft.com/office/officeart/2005/8/layout/cycle2"/>
    <dgm:cxn modelId="{244582EC-8598-4669-AA81-1E0933366AF5}" type="presParOf" srcId="{BDDFD347-179E-4217-A121-3E625BCBE0D3}" destId="{5D8BF50D-83BA-4FBC-BC98-2B0436D7A293}" srcOrd="0" destOrd="0" presId="urn:microsoft.com/office/officeart/2005/8/layout/cycle2"/>
    <dgm:cxn modelId="{74ED3876-AC0B-4562-900A-463FB647EBB7}" type="presParOf" srcId="{2423BCB0-695B-46C4-919C-23203C8977AE}" destId="{64395EFB-FAAE-429A-8291-09D83C24CCDF}" srcOrd="14" destOrd="0" presId="urn:microsoft.com/office/officeart/2005/8/layout/cycle2"/>
    <dgm:cxn modelId="{283F9AE6-91B7-4718-81FF-86BE87ABDA0D}" type="presParOf" srcId="{2423BCB0-695B-46C4-919C-23203C8977AE}" destId="{3DE12F5D-79A5-4795-90FC-788DF66FAFB0}" srcOrd="15" destOrd="0" presId="urn:microsoft.com/office/officeart/2005/8/layout/cycle2"/>
    <dgm:cxn modelId="{29509FD9-B7D1-4F7C-8CF6-413614E179B4}" type="presParOf" srcId="{3DE12F5D-79A5-4795-90FC-788DF66FAFB0}" destId="{DF7DBC9A-B643-4916-B841-079ECEC00096}" srcOrd="0" destOrd="0" presId="urn:microsoft.com/office/officeart/2005/8/layout/cycle2"/>
    <dgm:cxn modelId="{54C367ED-981B-43B2-96AF-777119325314}" type="presParOf" srcId="{2423BCB0-695B-46C4-919C-23203C8977AE}" destId="{52BC1599-D8FF-4460-B3DA-323DF514036E}" srcOrd="16" destOrd="0" presId="urn:microsoft.com/office/officeart/2005/8/layout/cycle2"/>
    <dgm:cxn modelId="{154E000C-9210-44AE-BBBB-B4C86743F8BA}" type="presParOf" srcId="{2423BCB0-695B-46C4-919C-23203C8977AE}" destId="{8515FC76-86A8-46BB-887A-6B1FABA28808}" srcOrd="17" destOrd="0" presId="urn:microsoft.com/office/officeart/2005/8/layout/cycle2"/>
    <dgm:cxn modelId="{AC65A54C-AB28-480F-9DFC-09F5DE10A3F7}" type="presParOf" srcId="{8515FC76-86A8-46BB-887A-6B1FABA28808}" destId="{ABA87C33-69C7-45DE-8CCB-CD7C0857C776}" srcOrd="0" destOrd="0" presId="urn:microsoft.com/office/officeart/2005/8/layout/cycle2"/>
    <dgm:cxn modelId="{C55693ED-FDE0-4C0F-8D1F-7AEABD5044B6}" type="presParOf" srcId="{2423BCB0-695B-46C4-919C-23203C8977AE}" destId="{E5F06986-83A9-47EB-A115-A075B83ED2CB}" srcOrd="18" destOrd="0" presId="urn:microsoft.com/office/officeart/2005/8/layout/cycle2"/>
    <dgm:cxn modelId="{CB237951-37EC-4970-AACA-8BF4B5B4C58E}" type="presParOf" srcId="{2423BCB0-695B-46C4-919C-23203C8977AE}" destId="{BE793E94-9081-4E9B-9697-18E76F7BF39F}" srcOrd="19" destOrd="0" presId="urn:microsoft.com/office/officeart/2005/8/layout/cycle2"/>
    <dgm:cxn modelId="{BA1CA5BE-DEC8-4E5D-BB30-5D86DA7E2912}" type="presParOf" srcId="{BE793E94-9081-4E9B-9697-18E76F7BF39F}" destId="{E4E20F76-734D-4136-A544-C80B6CA59FB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574D0-2D6A-4387-B706-523FA2796338}">
      <dsp:nvSpPr>
        <dsp:cNvPr id="0" name=""/>
        <dsp:cNvSpPr/>
      </dsp:nvSpPr>
      <dsp:spPr>
        <a:xfrm>
          <a:off x="0" y="512881"/>
          <a:ext cx="575945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47D6F4-0B9C-415B-8BB8-504D0282BF60}">
      <dsp:nvSpPr>
        <dsp:cNvPr id="0" name=""/>
        <dsp:cNvSpPr/>
      </dsp:nvSpPr>
      <dsp:spPr>
        <a:xfrm>
          <a:off x="274192" y="198395"/>
          <a:ext cx="5483845" cy="521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385" tIns="0" rIns="152385" bIns="0" numCol="1" spcCol="1270" anchor="ctr" anchorCtr="0">
          <a:noAutofit/>
        </a:bodyPr>
        <a:lstStyle/>
        <a:p>
          <a:pPr lvl="0" algn="l" defTabSz="711200">
            <a:lnSpc>
              <a:spcPct val="90000"/>
            </a:lnSpc>
            <a:spcBef>
              <a:spcPct val="0"/>
            </a:spcBef>
            <a:spcAft>
              <a:spcPct val="35000"/>
            </a:spcAft>
          </a:pPr>
          <a:r>
            <a:rPr lang="en-CA" sz="1600" b="1" kern="1200" baseline="0" dirty="0" smtClean="0">
              <a:solidFill>
                <a:schemeClr val="tx1"/>
              </a:solidFill>
            </a:rPr>
            <a:t>Introduction, Strategic Plan</a:t>
          </a:r>
          <a:endParaRPr lang="en-CA" sz="1600" b="1" kern="1200" baseline="0" dirty="0">
            <a:solidFill>
              <a:schemeClr val="tx1"/>
            </a:solidFill>
          </a:endParaRPr>
        </a:p>
      </dsp:txBody>
      <dsp:txXfrm>
        <a:off x="299631" y="223834"/>
        <a:ext cx="5432967" cy="470247"/>
      </dsp:txXfrm>
    </dsp:sp>
    <dsp:sp modelId="{8D090540-BA2C-4537-851A-B18F83382A07}">
      <dsp:nvSpPr>
        <dsp:cNvPr id="0" name=""/>
        <dsp:cNvSpPr/>
      </dsp:nvSpPr>
      <dsp:spPr>
        <a:xfrm>
          <a:off x="0" y="1255766"/>
          <a:ext cx="575945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AC3CE8-8224-4407-B072-40591DCA7EC0}">
      <dsp:nvSpPr>
        <dsp:cNvPr id="0" name=""/>
        <dsp:cNvSpPr/>
      </dsp:nvSpPr>
      <dsp:spPr>
        <a:xfrm>
          <a:off x="274192" y="941281"/>
          <a:ext cx="5483845" cy="521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385" tIns="0" rIns="152385" bIns="0" numCol="1" spcCol="1270" anchor="ctr" anchorCtr="0">
          <a:noAutofit/>
        </a:bodyPr>
        <a:lstStyle/>
        <a:p>
          <a:pPr lvl="0" algn="l" defTabSz="711200">
            <a:lnSpc>
              <a:spcPct val="90000"/>
            </a:lnSpc>
            <a:spcBef>
              <a:spcPct val="0"/>
            </a:spcBef>
            <a:spcAft>
              <a:spcPct val="35000"/>
            </a:spcAft>
          </a:pPr>
          <a:r>
            <a:rPr lang="en-CA" sz="1600" b="1" kern="1200" baseline="0" dirty="0" smtClean="0">
              <a:solidFill>
                <a:schemeClr val="tx1"/>
              </a:solidFill>
            </a:rPr>
            <a:t>Budget Basics </a:t>
          </a:r>
          <a:endParaRPr lang="en-CA" sz="1600" b="1" kern="1200" baseline="0" dirty="0">
            <a:solidFill>
              <a:schemeClr val="tx1"/>
            </a:solidFill>
          </a:endParaRPr>
        </a:p>
      </dsp:txBody>
      <dsp:txXfrm>
        <a:off x="299631" y="966720"/>
        <a:ext cx="5432967" cy="470247"/>
      </dsp:txXfrm>
    </dsp:sp>
    <dsp:sp modelId="{184B7213-E85C-4BCA-AD72-DEC9D8FE192F}">
      <dsp:nvSpPr>
        <dsp:cNvPr id="0" name=""/>
        <dsp:cNvSpPr/>
      </dsp:nvSpPr>
      <dsp:spPr>
        <a:xfrm>
          <a:off x="0" y="1998652"/>
          <a:ext cx="575945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70231C-1DFE-4EAD-8221-EC1A0D33EB38}">
      <dsp:nvSpPr>
        <dsp:cNvPr id="0" name=""/>
        <dsp:cNvSpPr/>
      </dsp:nvSpPr>
      <dsp:spPr>
        <a:xfrm>
          <a:off x="274192" y="1684166"/>
          <a:ext cx="5483845" cy="521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385" tIns="0" rIns="152385" bIns="0" numCol="1" spcCol="1270" anchor="ctr" anchorCtr="0">
          <a:noAutofit/>
        </a:bodyPr>
        <a:lstStyle/>
        <a:p>
          <a:pPr lvl="0" algn="l" defTabSz="711200">
            <a:lnSpc>
              <a:spcPct val="90000"/>
            </a:lnSpc>
            <a:spcBef>
              <a:spcPct val="0"/>
            </a:spcBef>
            <a:spcAft>
              <a:spcPct val="35000"/>
            </a:spcAft>
          </a:pPr>
          <a:r>
            <a:rPr lang="en-CA" sz="1600" b="1" kern="1200" baseline="0" dirty="0" smtClean="0">
              <a:solidFill>
                <a:schemeClr val="tx2"/>
              </a:solidFill>
            </a:rPr>
            <a:t>Draft Budget Highlights</a:t>
          </a:r>
          <a:endParaRPr lang="en-CA" sz="1600" b="1" kern="1200" baseline="0" dirty="0">
            <a:solidFill>
              <a:schemeClr val="tx2"/>
            </a:solidFill>
          </a:endParaRPr>
        </a:p>
      </dsp:txBody>
      <dsp:txXfrm>
        <a:off x="299631" y="1709605"/>
        <a:ext cx="5432967" cy="470247"/>
      </dsp:txXfrm>
    </dsp:sp>
    <dsp:sp modelId="{9C13A074-7A4E-410F-BD7B-ECA205A23F8C}">
      <dsp:nvSpPr>
        <dsp:cNvPr id="0" name=""/>
        <dsp:cNvSpPr/>
      </dsp:nvSpPr>
      <dsp:spPr>
        <a:xfrm>
          <a:off x="0" y="2741537"/>
          <a:ext cx="575945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2E43D3-A029-41A5-9663-5E093675B685}">
      <dsp:nvSpPr>
        <dsp:cNvPr id="0" name=""/>
        <dsp:cNvSpPr/>
      </dsp:nvSpPr>
      <dsp:spPr>
        <a:xfrm>
          <a:off x="274192" y="2427052"/>
          <a:ext cx="5483845" cy="521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385" tIns="0" rIns="152385" bIns="0" numCol="1" spcCol="1270" anchor="ctr" anchorCtr="0">
          <a:noAutofit/>
        </a:bodyPr>
        <a:lstStyle/>
        <a:p>
          <a:pPr lvl="0" algn="l" defTabSz="711200">
            <a:lnSpc>
              <a:spcPct val="90000"/>
            </a:lnSpc>
            <a:spcBef>
              <a:spcPct val="0"/>
            </a:spcBef>
            <a:spcAft>
              <a:spcPct val="35000"/>
            </a:spcAft>
          </a:pPr>
          <a:r>
            <a:rPr lang="en-CA" sz="1600" b="1" kern="1200" baseline="0" dirty="0" smtClean="0">
              <a:solidFill>
                <a:schemeClr val="tx1"/>
              </a:solidFill>
            </a:rPr>
            <a:t>Workforce</a:t>
          </a:r>
          <a:endParaRPr lang="en-CA" sz="1600" b="1" kern="1200" baseline="0" dirty="0">
            <a:solidFill>
              <a:schemeClr val="tx1"/>
            </a:solidFill>
          </a:endParaRPr>
        </a:p>
      </dsp:txBody>
      <dsp:txXfrm>
        <a:off x="299631" y="2452491"/>
        <a:ext cx="5432967" cy="470247"/>
      </dsp:txXfrm>
    </dsp:sp>
    <dsp:sp modelId="{76C4DDCF-6469-4F76-992A-F103DDB55C23}">
      <dsp:nvSpPr>
        <dsp:cNvPr id="0" name=""/>
        <dsp:cNvSpPr/>
      </dsp:nvSpPr>
      <dsp:spPr>
        <a:xfrm>
          <a:off x="0" y="3484422"/>
          <a:ext cx="575945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34680A-D528-4935-98BF-4673E78F4E12}">
      <dsp:nvSpPr>
        <dsp:cNvPr id="0" name=""/>
        <dsp:cNvSpPr/>
      </dsp:nvSpPr>
      <dsp:spPr>
        <a:xfrm>
          <a:off x="274192" y="3169937"/>
          <a:ext cx="5483845" cy="521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385" tIns="0" rIns="152385" bIns="0" numCol="1" spcCol="1270" anchor="ctr" anchorCtr="0">
          <a:noAutofit/>
        </a:bodyPr>
        <a:lstStyle/>
        <a:p>
          <a:pPr lvl="0" algn="l" defTabSz="711200">
            <a:lnSpc>
              <a:spcPct val="90000"/>
            </a:lnSpc>
            <a:spcBef>
              <a:spcPct val="0"/>
            </a:spcBef>
            <a:spcAft>
              <a:spcPct val="35000"/>
            </a:spcAft>
          </a:pPr>
          <a:r>
            <a:rPr lang="en-CA" sz="1600" b="1" kern="1200" baseline="0" dirty="0" smtClean="0">
              <a:solidFill>
                <a:schemeClr val="tx1"/>
              </a:solidFill>
            </a:rPr>
            <a:t>Draft Operating &amp; Capital Budgets</a:t>
          </a:r>
          <a:endParaRPr lang="en-CA" sz="1600" b="1" kern="1200" baseline="0" dirty="0">
            <a:solidFill>
              <a:schemeClr val="tx1"/>
            </a:solidFill>
          </a:endParaRPr>
        </a:p>
      </dsp:txBody>
      <dsp:txXfrm>
        <a:off x="299631" y="3195376"/>
        <a:ext cx="5432967" cy="470247"/>
      </dsp:txXfrm>
    </dsp:sp>
    <dsp:sp modelId="{99F723E8-0D0A-44DF-BA57-52C0F2997574}">
      <dsp:nvSpPr>
        <dsp:cNvPr id="0" name=""/>
        <dsp:cNvSpPr/>
      </dsp:nvSpPr>
      <dsp:spPr>
        <a:xfrm>
          <a:off x="0" y="4227308"/>
          <a:ext cx="575945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9DCD1B-5F57-49B0-80D2-BF286F04BC92}">
      <dsp:nvSpPr>
        <dsp:cNvPr id="0" name=""/>
        <dsp:cNvSpPr/>
      </dsp:nvSpPr>
      <dsp:spPr>
        <a:xfrm>
          <a:off x="274192" y="3912822"/>
          <a:ext cx="5483845" cy="521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385" tIns="0" rIns="152385" bIns="0" numCol="1" spcCol="1270" anchor="ctr" anchorCtr="0">
          <a:noAutofit/>
        </a:bodyPr>
        <a:lstStyle/>
        <a:p>
          <a:pPr lvl="0" algn="l" defTabSz="711200">
            <a:lnSpc>
              <a:spcPct val="90000"/>
            </a:lnSpc>
            <a:spcBef>
              <a:spcPct val="0"/>
            </a:spcBef>
            <a:spcAft>
              <a:spcPct val="35000"/>
            </a:spcAft>
          </a:pPr>
          <a:r>
            <a:rPr lang="en-CA" sz="1600" b="1" kern="1200" baseline="0" dirty="0" smtClean="0">
              <a:solidFill>
                <a:schemeClr val="tx1"/>
              </a:solidFill>
            </a:rPr>
            <a:t>Property Tax Impacts</a:t>
          </a:r>
          <a:endParaRPr lang="en-CA" sz="1600" b="1" kern="1200" baseline="0" dirty="0">
            <a:solidFill>
              <a:schemeClr val="tx1"/>
            </a:solidFill>
          </a:endParaRPr>
        </a:p>
      </dsp:txBody>
      <dsp:txXfrm>
        <a:off x="299631" y="3938261"/>
        <a:ext cx="5432967" cy="470247"/>
      </dsp:txXfrm>
    </dsp:sp>
    <dsp:sp modelId="{31548A34-7BB7-48F5-AA77-4110972837EC}">
      <dsp:nvSpPr>
        <dsp:cNvPr id="0" name=""/>
        <dsp:cNvSpPr/>
      </dsp:nvSpPr>
      <dsp:spPr>
        <a:xfrm>
          <a:off x="0" y="4970193"/>
          <a:ext cx="575945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AF3275-051A-4861-A263-7EC89FE042FE}">
      <dsp:nvSpPr>
        <dsp:cNvPr id="0" name=""/>
        <dsp:cNvSpPr/>
      </dsp:nvSpPr>
      <dsp:spPr>
        <a:xfrm>
          <a:off x="274192" y="4655708"/>
          <a:ext cx="5483845" cy="521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385" tIns="0" rIns="152385" bIns="0" numCol="1" spcCol="1270" anchor="ctr" anchorCtr="0">
          <a:noAutofit/>
        </a:bodyPr>
        <a:lstStyle/>
        <a:p>
          <a:pPr lvl="0" algn="l" defTabSz="711200">
            <a:lnSpc>
              <a:spcPct val="90000"/>
            </a:lnSpc>
            <a:spcBef>
              <a:spcPct val="0"/>
            </a:spcBef>
            <a:spcAft>
              <a:spcPct val="35000"/>
            </a:spcAft>
          </a:pPr>
          <a:r>
            <a:rPr lang="en-CA" sz="1600" b="1" kern="1200" baseline="0" dirty="0" smtClean="0">
              <a:solidFill>
                <a:schemeClr val="tx1"/>
              </a:solidFill>
            </a:rPr>
            <a:t>Grants</a:t>
          </a:r>
          <a:endParaRPr lang="en-CA" sz="1600" b="1" kern="1200" baseline="0" dirty="0">
            <a:solidFill>
              <a:schemeClr val="tx1"/>
            </a:solidFill>
          </a:endParaRPr>
        </a:p>
      </dsp:txBody>
      <dsp:txXfrm>
        <a:off x="299631" y="4681147"/>
        <a:ext cx="5432967" cy="470247"/>
      </dsp:txXfrm>
    </dsp:sp>
    <dsp:sp modelId="{6B2DA3A1-2C6D-446D-B6E3-CAB1CD3FB198}">
      <dsp:nvSpPr>
        <dsp:cNvPr id="0" name=""/>
        <dsp:cNvSpPr/>
      </dsp:nvSpPr>
      <dsp:spPr>
        <a:xfrm>
          <a:off x="0" y="5713079"/>
          <a:ext cx="575945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D7880E-7B99-4898-BF3C-ED10C5E8A25A}">
      <dsp:nvSpPr>
        <dsp:cNvPr id="0" name=""/>
        <dsp:cNvSpPr/>
      </dsp:nvSpPr>
      <dsp:spPr>
        <a:xfrm>
          <a:off x="274192" y="5398593"/>
          <a:ext cx="5483845" cy="521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385" tIns="0" rIns="152385" bIns="0" numCol="1" spcCol="1270" anchor="ctr" anchorCtr="0">
          <a:noAutofit/>
        </a:bodyPr>
        <a:lstStyle/>
        <a:p>
          <a:pPr lvl="0" algn="l" defTabSz="711200">
            <a:lnSpc>
              <a:spcPct val="90000"/>
            </a:lnSpc>
            <a:spcBef>
              <a:spcPct val="0"/>
            </a:spcBef>
            <a:spcAft>
              <a:spcPct val="35000"/>
            </a:spcAft>
          </a:pPr>
          <a:r>
            <a:rPr lang="en-CA" sz="1600" b="1" kern="1200" baseline="0" dirty="0" smtClean="0">
              <a:solidFill>
                <a:schemeClr val="tx1"/>
              </a:solidFill>
            </a:rPr>
            <a:t>Conclusion</a:t>
          </a:r>
          <a:endParaRPr lang="en-CA" sz="1600" b="1" kern="1200" baseline="0" dirty="0">
            <a:solidFill>
              <a:schemeClr val="tx1"/>
            </a:solidFill>
          </a:endParaRPr>
        </a:p>
      </dsp:txBody>
      <dsp:txXfrm>
        <a:off x="299631" y="5424032"/>
        <a:ext cx="5432967" cy="4702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95776-0A91-4031-BE48-F09915224E59}">
      <dsp:nvSpPr>
        <dsp:cNvPr id="0" name=""/>
        <dsp:cNvSpPr/>
      </dsp:nvSpPr>
      <dsp:spPr>
        <a:xfrm>
          <a:off x="2627725" y="-17527"/>
          <a:ext cx="1225268" cy="111574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CA" sz="1050" b="1" kern="1200" dirty="0" smtClean="0"/>
            <a:t>Update Strategic Plan and 10 year Financial Strategy</a:t>
          </a:r>
          <a:endParaRPr lang="en-CA" sz="1050" b="1" kern="1200" dirty="0"/>
        </a:p>
      </dsp:txBody>
      <dsp:txXfrm>
        <a:off x="2807161" y="145870"/>
        <a:ext cx="866396" cy="788952"/>
      </dsp:txXfrm>
    </dsp:sp>
    <dsp:sp modelId="{6FECD37A-794D-43A6-BA08-CB1AD18EB054}">
      <dsp:nvSpPr>
        <dsp:cNvPr id="0" name=""/>
        <dsp:cNvSpPr/>
      </dsp:nvSpPr>
      <dsp:spPr>
        <a:xfrm rot="1080000">
          <a:off x="3903652" y="617500"/>
          <a:ext cx="233021" cy="352436"/>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CA" sz="1050" b="1" kern="1200">
            <a:solidFill>
              <a:srgbClr val="663300"/>
            </a:solidFill>
          </a:endParaRPr>
        </a:p>
      </dsp:txBody>
      <dsp:txXfrm>
        <a:off x="3905363" y="677186"/>
        <a:ext cx="163115" cy="211462"/>
      </dsp:txXfrm>
    </dsp:sp>
    <dsp:sp modelId="{BE6884EB-B93B-4CB5-A304-A16B46CC25E4}">
      <dsp:nvSpPr>
        <dsp:cNvPr id="0" name=""/>
        <dsp:cNvSpPr/>
      </dsp:nvSpPr>
      <dsp:spPr>
        <a:xfrm>
          <a:off x="4209952" y="502906"/>
          <a:ext cx="1044256" cy="1044256"/>
        </a:xfrm>
        <a:prstGeom prst="ellipse">
          <a:avLst/>
        </a:prstGeom>
        <a:gradFill rotWithShape="0">
          <a:gsLst>
            <a:gs pos="0">
              <a:schemeClr val="accent2">
                <a:hueOff val="-1600000"/>
                <a:satOff val="-5556"/>
                <a:lumOff val="6667"/>
                <a:alphaOff val="0"/>
                <a:shade val="51000"/>
                <a:satMod val="130000"/>
              </a:schemeClr>
            </a:gs>
            <a:gs pos="80000">
              <a:schemeClr val="accent2">
                <a:hueOff val="-1600000"/>
                <a:satOff val="-5556"/>
                <a:lumOff val="6667"/>
                <a:alphaOff val="0"/>
                <a:shade val="93000"/>
                <a:satMod val="130000"/>
              </a:schemeClr>
            </a:gs>
            <a:gs pos="100000">
              <a:schemeClr val="accent2">
                <a:hueOff val="-1600000"/>
                <a:satOff val="-5556"/>
                <a:lumOff val="66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CA" sz="1050" b="1" kern="1200" smtClean="0"/>
            <a:t>Council Approves Strategic Plan</a:t>
          </a:r>
          <a:endParaRPr lang="en-CA" sz="1050" b="1" kern="1200" dirty="0"/>
        </a:p>
      </dsp:txBody>
      <dsp:txXfrm>
        <a:off x="4362880" y="655834"/>
        <a:ext cx="738400" cy="738400"/>
      </dsp:txXfrm>
    </dsp:sp>
    <dsp:sp modelId="{4BA7C1B9-F7BB-4A1C-BCB5-A34A0887E0EA}">
      <dsp:nvSpPr>
        <dsp:cNvPr id="0" name=""/>
        <dsp:cNvSpPr/>
      </dsp:nvSpPr>
      <dsp:spPr>
        <a:xfrm rot="3240000">
          <a:off x="5049504" y="1476921"/>
          <a:ext cx="277842" cy="352436"/>
        </a:xfrm>
        <a:prstGeom prst="rightArrow">
          <a:avLst>
            <a:gd name="adj1" fmla="val 60000"/>
            <a:gd name="adj2" fmla="val 50000"/>
          </a:avLst>
        </a:prstGeom>
        <a:gradFill rotWithShape="0">
          <a:gsLst>
            <a:gs pos="0">
              <a:schemeClr val="accent2">
                <a:hueOff val="-1600000"/>
                <a:satOff val="-5556"/>
                <a:lumOff val="6667"/>
                <a:alphaOff val="0"/>
                <a:shade val="51000"/>
                <a:satMod val="130000"/>
              </a:schemeClr>
            </a:gs>
            <a:gs pos="80000">
              <a:schemeClr val="accent2">
                <a:hueOff val="-1600000"/>
                <a:satOff val="-5556"/>
                <a:lumOff val="6667"/>
                <a:alphaOff val="0"/>
                <a:shade val="93000"/>
                <a:satMod val="130000"/>
              </a:schemeClr>
            </a:gs>
            <a:gs pos="100000">
              <a:schemeClr val="accent2">
                <a:hueOff val="-1600000"/>
                <a:satOff val="-5556"/>
                <a:lumOff val="66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CA" sz="1050" b="1" kern="1200">
            <a:solidFill>
              <a:srgbClr val="663300"/>
            </a:solidFill>
          </a:endParaRPr>
        </a:p>
      </dsp:txBody>
      <dsp:txXfrm>
        <a:off x="5066684" y="1513691"/>
        <a:ext cx="194489" cy="211462"/>
      </dsp:txXfrm>
    </dsp:sp>
    <dsp:sp modelId="{A44E7B96-366D-4146-AB3A-2C28A6603682}">
      <dsp:nvSpPr>
        <dsp:cNvPr id="0" name=""/>
        <dsp:cNvSpPr/>
      </dsp:nvSpPr>
      <dsp:spPr>
        <a:xfrm>
          <a:off x="5131886" y="1771840"/>
          <a:ext cx="1044256" cy="1044256"/>
        </a:xfrm>
        <a:prstGeom prst="ellipse">
          <a:avLst/>
        </a:prstGeom>
        <a:gradFill rotWithShape="0">
          <a:gsLst>
            <a:gs pos="0">
              <a:schemeClr val="accent2">
                <a:hueOff val="-3200000"/>
                <a:satOff val="-11112"/>
                <a:lumOff val="13334"/>
                <a:alphaOff val="0"/>
                <a:shade val="51000"/>
                <a:satMod val="130000"/>
              </a:schemeClr>
            </a:gs>
            <a:gs pos="80000">
              <a:schemeClr val="accent2">
                <a:hueOff val="-3200000"/>
                <a:satOff val="-11112"/>
                <a:lumOff val="13334"/>
                <a:alphaOff val="0"/>
                <a:shade val="93000"/>
                <a:satMod val="130000"/>
              </a:schemeClr>
            </a:gs>
            <a:gs pos="100000">
              <a:schemeClr val="accent2">
                <a:hueOff val="-3200000"/>
                <a:satOff val="-11112"/>
                <a:lumOff val="1333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CA" sz="1050" b="1" kern="1200" smtClean="0"/>
            <a:t>Business Plans Created</a:t>
          </a:r>
          <a:endParaRPr lang="en-CA" sz="1050" b="1" kern="1200" dirty="0"/>
        </a:p>
      </dsp:txBody>
      <dsp:txXfrm>
        <a:off x="5284814" y="1924768"/>
        <a:ext cx="738400" cy="738400"/>
      </dsp:txXfrm>
    </dsp:sp>
    <dsp:sp modelId="{95FDE0C5-D43E-439A-865F-8C34298D6CA9}">
      <dsp:nvSpPr>
        <dsp:cNvPr id="0" name=""/>
        <dsp:cNvSpPr/>
      </dsp:nvSpPr>
      <dsp:spPr>
        <a:xfrm rot="5400000">
          <a:off x="5515093" y="2894130"/>
          <a:ext cx="277842" cy="352436"/>
        </a:xfrm>
        <a:prstGeom prst="rightArrow">
          <a:avLst>
            <a:gd name="adj1" fmla="val 60000"/>
            <a:gd name="adj2" fmla="val 50000"/>
          </a:avLst>
        </a:prstGeom>
        <a:gradFill rotWithShape="0">
          <a:gsLst>
            <a:gs pos="0">
              <a:schemeClr val="accent2">
                <a:hueOff val="-3200000"/>
                <a:satOff val="-11112"/>
                <a:lumOff val="13334"/>
                <a:alphaOff val="0"/>
                <a:shade val="51000"/>
                <a:satMod val="130000"/>
              </a:schemeClr>
            </a:gs>
            <a:gs pos="80000">
              <a:schemeClr val="accent2">
                <a:hueOff val="-3200000"/>
                <a:satOff val="-11112"/>
                <a:lumOff val="13334"/>
                <a:alphaOff val="0"/>
                <a:shade val="93000"/>
                <a:satMod val="130000"/>
              </a:schemeClr>
            </a:gs>
            <a:gs pos="100000">
              <a:schemeClr val="accent2">
                <a:hueOff val="-3200000"/>
                <a:satOff val="-11112"/>
                <a:lumOff val="1333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CA" sz="1050" b="1" kern="1200">
            <a:solidFill>
              <a:srgbClr val="663300"/>
            </a:solidFill>
          </a:endParaRPr>
        </a:p>
      </dsp:txBody>
      <dsp:txXfrm>
        <a:off x="5556770" y="2922941"/>
        <a:ext cx="194489" cy="211462"/>
      </dsp:txXfrm>
    </dsp:sp>
    <dsp:sp modelId="{0CFE5CEC-8E1B-4DF6-9303-7960DF4F6A87}">
      <dsp:nvSpPr>
        <dsp:cNvPr id="0" name=""/>
        <dsp:cNvSpPr/>
      </dsp:nvSpPr>
      <dsp:spPr>
        <a:xfrm>
          <a:off x="5131886" y="3340328"/>
          <a:ext cx="1044256" cy="1044256"/>
        </a:xfrm>
        <a:prstGeom prst="ellipse">
          <a:avLst/>
        </a:prstGeom>
        <a:gradFill rotWithShape="0">
          <a:gsLst>
            <a:gs pos="0">
              <a:schemeClr val="accent2">
                <a:hueOff val="-4800000"/>
                <a:satOff val="-16668"/>
                <a:lumOff val="20000"/>
                <a:alphaOff val="0"/>
                <a:shade val="51000"/>
                <a:satMod val="130000"/>
              </a:schemeClr>
            </a:gs>
            <a:gs pos="80000">
              <a:schemeClr val="accent2">
                <a:hueOff val="-4800000"/>
                <a:satOff val="-16668"/>
                <a:lumOff val="20000"/>
                <a:alphaOff val="0"/>
                <a:shade val="93000"/>
                <a:satMod val="130000"/>
              </a:schemeClr>
            </a:gs>
            <a:gs pos="100000">
              <a:schemeClr val="accent2">
                <a:hueOff val="-4800000"/>
                <a:satOff val="-16668"/>
                <a:lumOff val="2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CA" sz="1050" b="1" kern="1200" dirty="0" smtClean="0"/>
            <a:t>Business Plans Approved</a:t>
          </a:r>
          <a:endParaRPr lang="en-CA" sz="1050" b="1" kern="1200" dirty="0"/>
        </a:p>
      </dsp:txBody>
      <dsp:txXfrm>
        <a:off x="5284814" y="3493256"/>
        <a:ext cx="738400" cy="738400"/>
      </dsp:txXfrm>
    </dsp:sp>
    <dsp:sp modelId="{843440BE-1779-48BE-92D7-2E13D8569A46}">
      <dsp:nvSpPr>
        <dsp:cNvPr id="0" name=""/>
        <dsp:cNvSpPr/>
      </dsp:nvSpPr>
      <dsp:spPr>
        <a:xfrm rot="7560000">
          <a:off x="5058748" y="4314343"/>
          <a:ext cx="277842" cy="352436"/>
        </a:xfrm>
        <a:prstGeom prst="rightArrow">
          <a:avLst>
            <a:gd name="adj1" fmla="val 60000"/>
            <a:gd name="adj2" fmla="val 50000"/>
          </a:avLst>
        </a:prstGeom>
        <a:gradFill rotWithShape="0">
          <a:gsLst>
            <a:gs pos="0">
              <a:schemeClr val="accent2">
                <a:hueOff val="-4800000"/>
                <a:satOff val="-16668"/>
                <a:lumOff val="20000"/>
                <a:alphaOff val="0"/>
                <a:shade val="51000"/>
                <a:satMod val="130000"/>
              </a:schemeClr>
            </a:gs>
            <a:gs pos="80000">
              <a:schemeClr val="accent2">
                <a:hueOff val="-4800000"/>
                <a:satOff val="-16668"/>
                <a:lumOff val="20000"/>
                <a:alphaOff val="0"/>
                <a:shade val="93000"/>
                <a:satMod val="130000"/>
              </a:schemeClr>
            </a:gs>
            <a:gs pos="100000">
              <a:schemeClr val="accent2">
                <a:hueOff val="-4800000"/>
                <a:satOff val="-16668"/>
                <a:lumOff val="2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CA" sz="1050" b="1" kern="1200">
            <a:solidFill>
              <a:srgbClr val="663300"/>
            </a:solidFill>
          </a:endParaRPr>
        </a:p>
      </dsp:txBody>
      <dsp:txXfrm rot="10800000">
        <a:off x="5124921" y="4351113"/>
        <a:ext cx="194489" cy="211462"/>
      </dsp:txXfrm>
    </dsp:sp>
    <dsp:sp modelId="{761B013B-043A-4FBC-AB2A-092986813F03}">
      <dsp:nvSpPr>
        <dsp:cNvPr id="0" name=""/>
        <dsp:cNvSpPr/>
      </dsp:nvSpPr>
      <dsp:spPr>
        <a:xfrm>
          <a:off x="4209952" y="4609261"/>
          <a:ext cx="1044256" cy="1044256"/>
        </a:xfrm>
        <a:prstGeom prst="ellipse">
          <a:avLst/>
        </a:prstGeom>
        <a:gradFill rotWithShape="0">
          <a:gsLst>
            <a:gs pos="0">
              <a:schemeClr val="accent2">
                <a:hueOff val="-6400000"/>
                <a:satOff val="-22224"/>
                <a:lumOff val="26667"/>
                <a:alphaOff val="0"/>
                <a:shade val="51000"/>
                <a:satMod val="130000"/>
              </a:schemeClr>
            </a:gs>
            <a:gs pos="80000">
              <a:schemeClr val="accent2">
                <a:hueOff val="-6400000"/>
                <a:satOff val="-22224"/>
                <a:lumOff val="26667"/>
                <a:alphaOff val="0"/>
                <a:shade val="93000"/>
                <a:satMod val="130000"/>
              </a:schemeClr>
            </a:gs>
            <a:gs pos="100000">
              <a:schemeClr val="accent2">
                <a:hueOff val="-6400000"/>
                <a:satOff val="-22224"/>
                <a:lumOff val="266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CA" sz="1050" b="1" kern="1200" smtClean="0"/>
            <a:t>Budgets Prepared</a:t>
          </a:r>
          <a:endParaRPr lang="en-CA" sz="1050" b="1" kern="1200" dirty="0"/>
        </a:p>
      </dsp:txBody>
      <dsp:txXfrm>
        <a:off x="4362880" y="4762189"/>
        <a:ext cx="738400" cy="738400"/>
      </dsp:txXfrm>
    </dsp:sp>
    <dsp:sp modelId="{15846918-C849-4DFB-BD3A-EDAA2EB40AE4}">
      <dsp:nvSpPr>
        <dsp:cNvPr id="0" name=""/>
        <dsp:cNvSpPr/>
      </dsp:nvSpPr>
      <dsp:spPr>
        <a:xfrm rot="9720000">
          <a:off x="3854777" y="5195086"/>
          <a:ext cx="277842" cy="352436"/>
        </a:xfrm>
        <a:prstGeom prst="rightArrow">
          <a:avLst>
            <a:gd name="adj1" fmla="val 60000"/>
            <a:gd name="adj2" fmla="val 50000"/>
          </a:avLst>
        </a:prstGeom>
        <a:gradFill rotWithShape="0">
          <a:gsLst>
            <a:gs pos="0">
              <a:schemeClr val="accent2">
                <a:hueOff val="-6400000"/>
                <a:satOff val="-22224"/>
                <a:lumOff val="26667"/>
                <a:alphaOff val="0"/>
                <a:shade val="51000"/>
                <a:satMod val="130000"/>
              </a:schemeClr>
            </a:gs>
            <a:gs pos="80000">
              <a:schemeClr val="accent2">
                <a:hueOff val="-6400000"/>
                <a:satOff val="-22224"/>
                <a:lumOff val="26667"/>
                <a:alphaOff val="0"/>
                <a:shade val="93000"/>
                <a:satMod val="130000"/>
              </a:schemeClr>
            </a:gs>
            <a:gs pos="100000">
              <a:schemeClr val="accent2">
                <a:hueOff val="-6400000"/>
                <a:satOff val="-22224"/>
                <a:lumOff val="266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CA" sz="1050" b="1" kern="1200">
            <a:solidFill>
              <a:srgbClr val="663300"/>
            </a:solidFill>
          </a:endParaRPr>
        </a:p>
      </dsp:txBody>
      <dsp:txXfrm rot="10800000">
        <a:off x="3936090" y="5252694"/>
        <a:ext cx="194489" cy="211462"/>
      </dsp:txXfrm>
    </dsp:sp>
    <dsp:sp modelId="{60B3CBBB-D4A6-48C2-B6E9-47DF9677A836}">
      <dsp:nvSpPr>
        <dsp:cNvPr id="0" name=""/>
        <dsp:cNvSpPr/>
      </dsp:nvSpPr>
      <dsp:spPr>
        <a:xfrm>
          <a:off x="2718231" y="5093951"/>
          <a:ext cx="1044256" cy="1044256"/>
        </a:xfrm>
        <a:prstGeom prst="ellipse">
          <a:avLst/>
        </a:prstGeom>
        <a:gradFill rotWithShape="0">
          <a:gsLst>
            <a:gs pos="0">
              <a:schemeClr val="accent2">
                <a:hueOff val="-8000001"/>
                <a:satOff val="-27779"/>
                <a:lumOff val="33334"/>
                <a:alphaOff val="0"/>
                <a:shade val="51000"/>
                <a:satMod val="130000"/>
              </a:schemeClr>
            </a:gs>
            <a:gs pos="80000">
              <a:schemeClr val="accent2">
                <a:hueOff val="-8000001"/>
                <a:satOff val="-27779"/>
                <a:lumOff val="33334"/>
                <a:alphaOff val="0"/>
                <a:shade val="93000"/>
                <a:satMod val="130000"/>
              </a:schemeClr>
            </a:gs>
            <a:gs pos="100000">
              <a:schemeClr val="accent2">
                <a:hueOff val="-8000001"/>
                <a:satOff val="-27779"/>
                <a:lumOff val="3333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CA" sz="1050" b="1" kern="1200" dirty="0" smtClean="0"/>
            <a:t>Budget Administrative Review</a:t>
          </a:r>
          <a:endParaRPr lang="en-CA" sz="1050" b="1" kern="1200" dirty="0"/>
        </a:p>
      </dsp:txBody>
      <dsp:txXfrm>
        <a:off x="2871159" y="5246879"/>
        <a:ext cx="738400" cy="738400"/>
      </dsp:txXfrm>
    </dsp:sp>
    <dsp:sp modelId="{21182221-8B55-4D64-8B01-1ACEA72B5B1C}">
      <dsp:nvSpPr>
        <dsp:cNvPr id="0" name=""/>
        <dsp:cNvSpPr/>
      </dsp:nvSpPr>
      <dsp:spPr>
        <a:xfrm rot="11880000">
          <a:off x="2363056" y="5199946"/>
          <a:ext cx="277842" cy="352436"/>
        </a:xfrm>
        <a:prstGeom prst="rightArrow">
          <a:avLst>
            <a:gd name="adj1" fmla="val 60000"/>
            <a:gd name="adj2" fmla="val 50000"/>
          </a:avLst>
        </a:prstGeom>
        <a:gradFill rotWithShape="0">
          <a:gsLst>
            <a:gs pos="0">
              <a:schemeClr val="accent2">
                <a:hueOff val="-8000001"/>
                <a:satOff val="-27779"/>
                <a:lumOff val="33334"/>
                <a:alphaOff val="0"/>
                <a:shade val="51000"/>
                <a:satMod val="130000"/>
              </a:schemeClr>
            </a:gs>
            <a:gs pos="80000">
              <a:schemeClr val="accent2">
                <a:hueOff val="-8000001"/>
                <a:satOff val="-27779"/>
                <a:lumOff val="33334"/>
                <a:alphaOff val="0"/>
                <a:shade val="93000"/>
                <a:satMod val="130000"/>
              </a:schemeClr>
            </a:gs>
            <a:gs pos="100000">
              <a:schemeClr val="accent2">
                <a:hueOff val="-8000001"/>
                <a:satOff val="-27779"/>
                <a:lumOff val="3333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CA" sz="1050" b="1" kern="1200">
            <a:solidFill>
              <a:srgbClr val="663300"/>
            </a:solidFill>
          </a:endParaRPr>
        </a:p>
      </dsp:txBody>
      <dsp:txXfrm rot="10800000">
        <a:off x="2444369" y="5283312"/>
        <a:ext cx="194489" cy="211462"/>
      </dsp:txXfrm>
    </dsp:sp>
    <dsp:sp modelId="{A3EA503B-2FBF-4B27-9042-0519A1E09048}">
      <dsp:nvSpPr>
        <dsp:cNvPr id="0" name=""/>
        <dsp:cNvSpPr/>
      </dsp:nvSpPr>
      <dsp:spPr>
        <a:xfrm>
          <a:off x="1226510" y="4609261"/>
          <a:ext cx="1044256" cy="1044256"/>
        </a:xfrm>
        <a:prstGeom prst="ellipse">
          <a:avLst/>
        </a:prstGeom>
        <a:gradFill rotWithShape="0">
          <a:gsLst>
            <a:gs pos="0">
              <a:schemeClr val="accent2">
                <a:hueOff val="-9600000"/>
                <a:satOff val="-33335"/>
                <a:lumOff val="40001"/>
                <a:alphaOff val="0"/>
                <a:shade val="51000"/>
                <a:satMod val="130000"/>
              </a:schemeClr>
            </a:gs>
            <a:gs pos="80000">
              <a:schemeClr val="accent2">
                <a:hueOff val="-9600000"/>
                <a:satOff val="-33335"/>
                <a:lumOff val="40001"/>
                <a:alphaOff val="0"/>
                <a:shade val="93000"/>
                <a:satMod val="130000"/>
              </a:schemeClr>
            </a:gs>
            <a:gs pos="100000">
              <a:schemeClr val="accent2">
                <a:hueOff val="-9600000"/>
                <a:satOff val="-33335"/>
                <a:lumOff val="4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CA" sz="1050" b="1" kern="1200" smtClean="0"/>
            <a:t>BP’s reflect budget impacts</a:t>
          </a:r>
          <a:endParaRPr lang="en-CA" sz="1050" b="1" kern="1200" dirty="0"/>
        </a:p>
      </dsp:txBody>
      <dsp:txXfrm>
        <a:off x="1379438" y="4762189"/>
        <a:ext cx="738400" cy="738400"/>
      </dsp:txXfrm>
    </dsp:sp>
    <dsp:sp modelId="{BDDFD347-179E-4217-A121-3E625BCBE0D3}">
      <dsp:nvSpPr>
        <dsp:cNvPr id="0" name=""/>
        <dsp:cNvSpPr/>
      </dsp:nvSpPr>
      <dsp:spPr>
        <a:xfrm rot="14040000">
          <a:off x="1153372" y="4327066"/>
          <a:ext cx="277842" cy="352436"/>
        </a:xfrm>
        <a:prstGeom prst="rightArrow">
          <a:avLst>
            <a:gd name="adj1" fmla="val 60000"/>
            <a:gd name="adj2" fmla="val 50000"/>
          </a:avLst>
        </a:prstGeom>
        <a:gradFill rotWithShape="0">
          <a:gsLst>
            <a:gs pos="0">
              <a:schemeClr val="accent2">
                <a:hueOff val="-9600000"/>
                <a:satOff val="-33335"/>
                <a:lumOff val="40001"/>
                <a:alphaOff val="0"/>
                <a:shade val="51000"/>
                <a:satMod val="130000"/>
              </a:schemeClr>
            </a:gs>
            <a:gs pos="80000">
              <a:schemeClr val="accent2">
                <a:hueOff val="-9600000"/>
                <a:satOff val="-33335"/>
                <a:lumOff val="40001"/>
                <a:alphaOff val="0"/>
                <a:shade val="93000"/>
                <a:satMod val="130000"/>
              </a:schemeClr>
            </a:gs>
            <a:gs pos="100000">
              <a:schemeClr val="accent2">
                <a:hueOff val="-9600000"/>
                <a:satOff val="-33335"/>
                <a:lumOff val="4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CA" sz="1050" b="1" kern="1200">
            <a:solidFill>
              <a:srgbClr val="663300"/>
            </a:solidFill>
          </a:endParaRPr>
        </a:p>
      </dsp:txBody>
      <dsp:txXfrm rot="10800000">
        <a:off x="1219545" y="4431270"/>
        <a:ext cx="194489" cy="211462"/>
      </dsp:txXfrm>
    </dsp:sp>
    <dsp:sp modelId="{64395EFB-FAAE-429A-8291-09D83C24CCDF}">
      <dsp:nvSpPr>
        <dsp:cNvPr id="0" name=""/>
        <dsp:cNvSpPr/>
      </dsp:nvSpPr>
      <dsp:spPr>
        <a:xfrm>
          <a:off x="304576" y="3340328"/>
          <a:ext cx="1044256" cy="1044256"/>
        </a:xfrm>
        <a:prstGeom prst="ellipse">
          <a:avLst/>
        </a:prstGeom>
        <a:gradFill rotWithShape="0">
          <a:gsLst>
            <a:gs pos="0">
              <a:schemeClr val="accent2">
                <a:hueOff val="-11200000"/>
                <a:satOff val="-38891"/>
                <a:lumOff val="46667"/>
                <a:alphaOff val="0"/>
                <a:shade val="51000"/>
                <a:satMod val="130000"/>
              </a:schemeClr>
            </a:gs>
            <a:gs pos="80000">
              <a:schemeClr val="accent2">
                <a:hueOff val="-11200000"/>
                <a:satOff val="-38891"/>
                <a:lumOff val="46667"/>
                <a:alphaOff val="0"/>
                <a:shade val="93000"/>
                <a:satMod val="130000"/>
              </a:schemeClr>
            </a:gs>
            <a:gs pos="100000">
              <a:schemeClr val="accent2">
                <a:hueOff val="-11200000"/>
                <a:satOff val="-38891"/>
                <a:lumOff val="466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CA" sz="1050" b="1" kern="1200" dirty="0" smtClean="0"/>
            <a:t>Budget Package presented</a:t>
          </a:r>
          <a:endParaRPr lang="en-CA" sz="1050" b="1" kern="1200" dirty="0"/>
        </a:p>
      </dsp:txBody>
      <dsp:txXfrm>
        <a:off x="457504" y="3493256"/>
        <a:ext cx="738400" cy="738400"/>
      </dsp:txXfrm>
    </dsp:sp>
    <dsp:sp modelId="{3DE12F5D-79A5-4795-90FC-788DF66FAFB0}">
      <dsp:nvSpPr>
        <dsp:cNvPr id="0" name=""/>
        <dsp:cNvSpPr/>
      </dsp:nvSpPr>
      <dsp:spPr>
        <a:xfrm rot="16200000">
          <a:off x="687783" y="2909857"/>
          <a:ext cx="277842" cy="352436"/>
        </a:xfrm>
        <a:prstGeom prst="rightArrow">
          <a:avLst>
            <a:gd name="adj1" fmla="val 60000"/>
            <a:gd name="adj2" fmla="val 50000"/>
          </a:avLst>
        </a:prstGeom>
        <a:gradFill rotWithShape="0">
          <a:gsLst>
            <a:gs pos="0">
              <a:schemeClr val="accent2">
                <a:hueOff val="-11200000"/>
                <a:satOff val="-38891"/>
                <a:lumOff val="46667"/>
                <a:alphaOff val="0"/>
                <a:shade val="51000"/>
                <a:satMod val="130000"/>
              </a:schemeClr>
            </a:gs>
            <a:gs pos="80000">
              <a:schemeClr val="accent2">
                <a:hueOff val="-11200000"/>
                <a:satOff val="-38891"/>
                <a:lumOff val="46667"/>
                <a:alphaOff val="0"/>
                <a:shade val="93000"/>
                <a:satMod val="130000"/>
              </a:schemeClr>
            </a:gs>
            <a:gs pos="100000">
              <a:schemeClr val="accent2">
                <a:hueOff val="-11200000"/>
                <a:satOff val="-38891"/>
                <a:lumOff val="466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CA" sz="1050" b="1" kern="1200">
            <a:solidFill>
              <a:srgbClr val="663300"/>
            </a:solidFill>
          </a:endParaRPr>
        </a:p>
      </dsp:txBody>
      <dsp:txXfrm>
        <a:off x="729460" y="3022021"/>
        <a:ext cx="194489" cy="211462"/>
      </dsp:txXfrm>
    </dsp:sp>
    <dsp:sp modelId="{52BC1599-D8FF-4460-B3DA-323DF514036E}">
      <dsp:nvSpPr>
        <dsp:cNvPr id="0" name=""/>
        <dsp:cNvSpPr/>
      </dsp:nvSpPr>
      <dsp:spPr>
        <a:xfrm>
          <a:off x="304576" y="1771840"/>
          <a:ext cx="1044256" cy="1044256"/>
        </a:xfrm>
        <a:prstGeom prst="ellipse">
          <a:avLst/>
        </a:prstGeom>
        <a:gradFill rotWithShape="0">
          <a:gsLst>
            <a:gs pos="0">
              <a:schemeClr val="accent2">
                <a:hueOff val="-12800000"/>
                <a:satOff val="-44447"/>
                <a:lumOff val="53334"/>
                <a:alphaOff val="0"/>
                <a:shade val="51000"/>
                <a:satMod val="130000"/>
              </a:schemeClr>
            </a:gs>
            <a:gs pos="80000">
              <a:schemeClr val="accent2">
                <a:hueOff val="-12800000"/>
                <a:satOff val="-44447"/>
                <a:lumOff val="53334"/>
                <a:alphaOff val="0"/>
                <a:shade val="93000"/>
                <a:satMod val="130000"/>
              </a:schemeClr>
            </a:gs>
            <a:gs pos="100000">
              <a:schemeClr val="accent2">
                <a:hueOff val="-12800000"/>
                <a:satOff val="-44447"/>
                <a:lumOff val="5333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CA" sz="1050" b="1" kern="1200" dirty="0" smtClean="0"/>
            <a:t>Review by Council &amp; public</a:t>
          </a:r>
          <a:endParaRPr lang="en-CA" sz="1050" b="1" kern="1200" dirty="0"/>
        </a:p>
      </dsp:txBody>
      <dsp:txXfrm>
        <a:off x="457504" y="1924768"/>
        <a:ext cx="738400" cy="738400"/>
      </dsp:txXfrm>
    </dsp:sp>
    <dsp:sp modelId="{8515FC76-86A8-46BB-887A-6B1FABA28808}">
      <dsp:nvSpPr>
        <dsp:cNvPr id="0" name=""/>
        <dsp:cNvSpPr/>
      </dsp:nvSpPr>
      <dsp:spPr>
        <a:xfrm rot="18360000">
          <a:off x="1144128" y="1489645"/>
          <a:ext cx="277842" cy="352436"/>
        </a:xfrm>
        <a:prstGeom prst="rightArrow">
          <a:avLst>
            <a:gd name="adj1" fmla="val 60000"/>
            <a:gd name="adj2" fmla="val 50000"/>
          </a:avLst>
        </a:prstGeom>
        <a:gradFill rotWithShape="0">
          <a:gsLst>
            <a:gs pos="0">
              <a:schemeClr val="accent2">
                <a:hueOff val="-12800000"/>
                <a:satOff val="-44447"/>
                <a:lumOff val="53334"/>
                <a:alphaOff val="0"/>
                <a:shade val="51000"/>
                <a:satMod val="130000"/>
              </a:schemeClr>
            </a:gs>
            <a:gs pos="80000">
              <a:schemeClr val="accent2">
                <a:hueOff val="-12800000"/>
                <a:satOff val="-44447"/>
                <a:lumOff val="53334"/>
                <a:alphaOff val="0"/>
                <a:shade val="93000"/>
                <a:satMod val="130000"/>
              </a:schemeClr>
            </a:gs>
            <a:gs pos="100000">
              <a:schemeClr val="accent2">
                <a:hueOff val="-12800000"/>
                <a:satOff val="-44447"/>
                <a:lumOff val="5333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CA" sz="1050" b="1" kern="1200">
            <a:solidFill>
              <a:srgbClr val="663300"/>
            </a:solidFill>
          </a:endParaRPr>
        </a:p>
      </dsp:txBody>
      <dsp:txXfrm>
        <a:off x="1161308" y="1593849"/>
        <a:ext cx="194489" cy="211462"/>
      </dsp:txXfrm>
    </dsp:sp>
    <dsp:sp modelId="{E5F06986-83A9-47EB-A115-A075B83ED2CB}">
      <dsp:nvSpPr>
        <dsp:cNvPr id="0" name=""/>
        <dsp:cNvSpPr/>
      </dsp:nvSpPr>
      <dsp:spPr>
        <a:xfrm>
          <a:off x="1226510" y="502906"/>
          <a:ext cx="1044256" cy="1044256"/>
        </a:xfrm>
        <a:prstGeom prst="ellipse">
          <a:avLst/>
        </a:prstGeom>
        <a:gradFill rotWithShape="0">
          <a:gsLst>
            <a:gs pos="0">
              <a:schemeClr val="accent2">
                <a:hueOff val="-14400000"/>
                <a:satOff val="-50003"/>
                <a:lumOff val="60001"/>
                <a:alphaOff val="0"/>
                <a:shade val="51000"/>
                <a:satMod val="130000"/>
              </a:schemeClr>
            </a:gs>
            <a:gs pos="80000">
              <a:schemeClr val="accent2">
                <a:hueOff val="-14400000"/>
                <a:satOff val="-50003"/>
                <a:lumOff val="60001"/>
                <a:alphaOff val="0"/>
                <a:shade val="93000"/>
                <a:satMod val="130000"/>
              </a:schemeClr>
            </a:gs>
            <a:gs pos="100000">
              <a:schemeClr val="accent2">
                <a:hueOff val="-14400000"/>
                <a:satOff val="-50003"/>
                <a:lumOff val="6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CA" sz="1050" b="1" kern="1200" baseline="0" dirty="0" smtClean="0">
              <a:solidFill>
                <a:schemeClr val="tx1"/>
              </a:solidFill>
            </a:rPr>
            <a:t>Council Approves Final budget</a:t>
          </a:r>
          <a:endParaRPr lang="en-CA" sz="1050" b="1" kern="1200" baseline="0" dirty="0">
            <a:solidFill>
              <a:schemeClr val="tx1"/>
            </a:solidFill>
          </a:endParaRPr>
        </a:p>
      </dsp:txBody>
      <dsp:txXfrm>
        <a:off x="1379438" y="655834"/>
        <a:ext cx="738400" cy="738400"/>
      </dsp:txXfrm>
    </dsp:sp>
    <dsp:sp modelId="{BE793E94-9081-4E9B-9697-18E76F7BF39F}">
      <dsp:nvSpPr>
        <dsp:cNvPr id="0" name=""/>
        <dsp:cNvSpPr/>
      </dsp:nvSpPr>
      <dsp:spPr>
        <a:xfrm rot="20520000">
          <a:off x="2331501" y="621576"/>
          <a:ext cx="233021" cy="352436"/>
        </a:xfrm>
        <a:prstGeom prst="rightArrow">
          <a:avLst>
            <a:gd name="adj1" fmla="val 60000"/>
            <a:gd name="adj2" fmla="val 50000"/>
          </a:avLst>
        </a:prstGeom>
        <a:gradFill rotWithShape="0">
          <a:gsLst>
            <a:gs pos="0">
              <a:schemeClr val="accent2">
                <a:hueOff val="-14400000"/>
                <a:satOff val="-50003"/>
                <a:lumOff val="60001"/>
                <a:alphaOff val="0"/>
                <a:shade val="51000"/>
                <a:satMod val="130000"/>
              </a:schemeClr>
            </a:gs>
            <a:gs pos="80000">
              <a:schemeClr val="accent2">
                <a:hueOff val="-14400000"/>
                <a:satOff val="-50003"/>
                <a:lumOff val="60001"/>
                <a:alphaOff val="0"/>
                <a:shade val="93000"/>
                <a:satMod val="130000"/>
              </a:schemeClr>
            </a:gs>
            <a:gs pos="100000">
              <a:schemeClr val="accent2">
                <a:hueOff val="-14400000"/>
                <a:satOff val="-50003"/>
                <a:lumOff val="6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CA" sz="1050" b="1" kern="1200">
            <a:solidFill>
              <a:srgbClr val="663300"/>
            </a:solidFill>
          </a:endParaRPr>
        </a:p>
      </dsp:txBody>
      <dsp:txXfrm>
        <a:off x="2333212" y="702864"/>
        <a:ext cx="163115" cy="21146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04F62B70-87F2-40A1-9E8F-45962711DF6D}" type="datetimeFigureOut">
              <a:rPr lang="en-CA" smtClean="0"/>
              <a:t>25/10/2013</a:t>
            </a:fld>
            <a:endParaRPr lang="en-CA"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52500ECB-BD46-47D5-AB7A-8ECD9A138243}" type="slidenum">
              <a:rPr lang="en-CA" smtClean="0"/>
              <a:t>‹#›</a:t>
            </a:fld>
            <a:endParaRPr lang="en-CA" dirty="0"/>
          </a:p>
        </p:txBody>
      </p:sp>
    </p:spTree>
    <p:extLst>
      <p:ext uri="{BB962C8B-B14F-4D97-AF65-F5344CB8AC3E}">
        <p14:creationId xmlns:p14="http://schemas.microsoft.com/office/powerpoint/2010/main" val="42249190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585AE7D2-C079-4D7D-B526-E4E00F2A37B3}" type="datetimeFigureOut">
              <a:rPr lang="en-CA" smtClean="0"/>
              <a:t>25/10/2013</a:t>
            </a:fld>
            <a:endParaRPr lang="en-CA" dirty="0"/>
          </a:p>
        </p:txBody>
      </p:sp>
      <p:sp>
        <p:nvSpPr>
          <p:cNvPr id="4" name="Slide Image Placeholder 3"/>
          <p:cNvSpPr>
            <a:spLocks noGrp="1" noRot="1" noChangeAspect="1"/>
          </p:cNvSpPr>
          <p:nvPr>
            <p:ph type="sldImg" idx="2"/>
          </p:nvPr>
        </p:nvSpPr>
        <p:spPr>
          <a:xfrm>
            <a:off x="2122488" y="696913"/>
            <a:ext cx="2613025" cy="348615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219419E6-3A96-4A07-9BA8-B933E0D427E1}" type="slidenum">
              <a:rPr lang="en-CA" smtClean="0"/>
              <a:t>‹#›</a:t>
            </a:fld>
            <a:endParaRPr lang="en-CA" dirty="0"/>
          </a:p>
        </p:txBody>
      </p:sp>
    </p:spTree>
    <p:extLst>
      <p:ext uri="{BB962C8B-B14F-4D97-AF65-F5344CB8AC3E}">
        <p14:creationId xmlns:p14="http://schemas.microsoft.com/office/powerpoint/2010/main" val="209518860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71706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 peek at our Total Rewards</a:t>
            </a:r>
            <a:r>
              <a:rPr lang="en-CA" baseline="0" dirty="0" smtClean="0"/>
              <a:t> Philosophy: </a:t>
            </a:r>
            <a:r>
              <a:rPr lang="en-CA" dirty="0" smtClean="0"/>
              <a:t>Total rewards package based on competitive wages,</a:t>
            </a:r>
            <a:r>
              <a:rPr lang="en-CA" baseline="0" dirty="0" smtClean="0"/>
              <a:t> vacation, holidays, defined benefit pension plan, group benefits, leaves and training and development opportunities.</a:t>
            </a:r>
            <a:endParaRPr lang="en-CA" dirty="0"/>
          </a:p>
        </p:txBody>
      </p:sp>
    </p:spTree>
    <p:extLst>
      <p:ext uri="{BB962C8B-B14F-4D97-AF65-F5344CB8AC3E}">
        <p14:creationId xmlns:p14="http://schemas.microsoft.com/office/powerpoint/2010/main" val="2811533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Compilation of internal ranking and external market</a:t>
            </a:r>
            <a:r>
              <a:rPr lang="en-CA" baseline="0" dirty="0" smtClean="0"/>
              <a:t> data presented to senior leadership for final grid development. Trends monitored with external markets, other municipal indicators and industry best practices. This year our compensation review reflected the steadying of the market and showed Cochrane wages overall as quite close to the current comparative market</a:t>
            </a:r>
            <a:endParaRPr lang="en-CA" dirty="0"/>
          </a:p>
        </p:txBody>
      </p:sp>
    </p:spTree>
    <p:extLst>
      <p:ext uri="{BB962C8B-B14F-4D97-AF65-F5344CB8AC3E}">
        <p14:creationId xmlns:p14="http://schemas.microsoft.com/office/powerpoint/2010/main" val="3718298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you can see from the trends unemployment rates in Alberta remain low as provincially</a:t>
            </a:r>
            <a:r>
              <a:rPr lang="en-CA" baseline="0" dirty="0" smtClean="0"/>
              <a:t> </a:t>
            </a:r>
            <a:r>
              <a:rPr lang="en-CA" dirty="0" smtClean="0"/>
              <a:t>we continue to compete for talent. </a:t>
            </a:r>
          </a:p>
          <a:p>
            <a:r>
              <a:rPr lang="en-CA" dirty="0" smtClean="0"/>
              <a:t>Rate increases for Alberta employees are becoming more stable with</a:t>
            </a:r>
            <a:r>
              <a:rPr lang="en-CA" baseline="0" dirty="0" smtClean="0"/>
              <a:t> more moderation trending in the public sector. Calgary area remains higher than many other areas in Canada but overall these anticipated increases are very comparable to last year and we are starting to see employment market stability with increases much lower than those before the ’08/09 downturn</a:t>
            </a:r>
            <a:endParaRPr lang="en-CA" dirty="0"/>
          </a:p>
        </p:txBody>
      </p:sp>
    </p:spTree>
    <p:extLst>
      <p:ext uri="{BB962C8B-B14F-4D97-AF65-F5344CB8AC3E}">
        <p14:creationId xmlns:p14="http://schemas.microsoft.com/office/powerpoint/2010/main" val="1011995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Consumer Price Index is a measure of the total</a:t>
            </a:r>
            <a:r>
              <a:rPr lang="en-CA" baseline="0" dirty="0" smtClean="0"/>
              <a:t> cost of</a:t>
            </a:r>
            <a:r>
              <a:rPr lang="en-CA" dirty="0" smtClean="0"/>
              <a:t> basket of goods through which statistics Canada determines rate of inflation for given jurisdiction. Historically we have used the August CPI indicator for Calgary as our measure</a:t>
            </a:r>
            <a:r>
              <a:rPr lang="en-CA" baseline="0" dirty="0" smtClean="0"/>
              <a:t> for cost of living adjustments to be applied. our comparator muni’s are applying COLA in the 1-3% with market and merit increases additional to that.</a:t>
            </a:r>
            <a:endParaRPr lang="en-CA" dirty="0"/>
          </a:p>
        </p:txBody>
      </p:sp>
    </p:spTree>
    <p:extLst>
      <p:ext uri="{BB962C8B-B14F-4D97-AF65-F5344CB8AC3E}">
        <p14:creationId xmlns:p14="http://schemas.microsoft.com/office/powerpoint/2010/main" val="3204113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Approx. 40% of</a:t>
            </a:r>
            <a:r>
              <a:rPr lang="en-CA" baseline="0" dirty="0" smtClean="0"/>
              <a:t> staff will experience a market adjustment as a result of our market review. </a:t>
            </a:r>
            <a:r>
              <a:rPr lang="en-CA" i="1" baseline="0" dirty="0" smtClean="0"/>
              <a:t>Back pocket: Across our permanent positions the average increase inclusive of COLA, steps and market adjustment is 4.5% combined</a:t>
            </a:r>
          </a:p>
          <a:p>
            <a:r>
              <a:rPr lang="en-CA" baseline="0" dirty="0" smtClean="0"/>
              <a:t>Pass over to </a:t>
            </a:r>
            <a:r>
              <a:rPr lang="en-CA" baseline="0" dirty="0" err="1" smtClean="0"/>
              <a:t>Ms</a:t>
            </a:r>
            <a:r>
              <a:rPr lang="en-CA" baseline="0" dirty="0" smtClean="0"/>
              <a:t> Milner to speak to other areas of the operating budget</a:t>
            </a:r>
          </a:p>
        </p:txBody>
      </p:sp>
    </p:spTree>
    <p:extLst>
      <p:ext uri="{BB962C8B-B14F-4D97-AF65-F5344CB8AC3E}">
        <p14:creationId xmlns:p14="http://schemas.microsoft.com/office/powerpoint/2010/main" val="1697461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021541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362377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356057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fld id="{920A699F-851F-40C1-9840-2F5D595A29D0}" type="slidenum">
              <a:rPr lang="en-US" sz="1200"/>
              <a:pPr algn="r"/>
              <a:t>16</a:t>
            </a:fld>
            <a:endParaRPr lang="en-US" sz="1200" dirty="0"/>
          </a:p>
        </p:txBody>
      </p:sp>
      <p:sp>
        <p:nvSpPr>
          <p:cNvPr id="232451" name="Rectangle 2"/>
          <p:cNvSpPr>
            <a:spLocks noGrp="1" noRot="1" noChangeAspect="1" noChangeArrowheads="1" noTextEdit="1"/>
          </p:cNvSpPr>
          <p:nvPr>
            <p:ph type="sldImg"/>
          </p:nvPr>
        </p:nvSpPr>
        <p:spPr>
          <a:xfrm>
            <a:off x="2122488" y="696913"/>
            <a:ext cx="2613025" cy="3486150"/>
          </a:xfrm>
          <a:ln/>
        </p:spPr>
      </p:sp>
      <p:sp>
        <p:nvSpPr>
          <p:cNvPr id="232452" name="Rectangle 3"/>
          <p:cNvSpPr>
            <a:spLocks noGrp="1" noChangeArrowheads="1"/>
          </p:cNvSpPr>
          <p:nvPr>
            <p:ph type="body" idx="1"/>
          </p:nvPr>
        </p:nvSpPr>
        <p:spPr>
          <a:noFill/>
          <a:ln/>
        </p:spPr>
        <p:txBody>
          <a:bodyPr/>
          <a:lstStyle/>
          <a:p>
            <a:pPr eaLnBrk="1" hangingPunct="1"/>
            <a:endParaRPr lang="en-CA"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Ms</a:t>
            </a:r>
            <a:r>
              <a:rPr lang="en-CA" dirty="0" smtClean="0"/>
              <a:t> Milner  referenced</a:t>
            </a:r>
            <a:r>
              <a:rPr lang="en-CA" baseline="0" dirty="0" smtClean="0"/>
              <a:t> operating budgets and I will speak to the staffing portion of our operating budget.</a:t>
            </a:r>
          </a:p>
          <a:p>
            <a:r>
              <a:rPr lang="en-CA" dirty="0" smtClean="0"/>
              <a:t>Our workforce is comprised of 149 full-time and permanent part-time positions with the same number in seasonal and casual positions</a:t>
            </a:r>
            <a:endParaRPr lang="en-CA" dirty="0"/>
          </a:p>
        </p:txBody>
      </p:sp>
    </p:spTree>
    <p:extLst>
      <p:ext uri="{BB962C8B-B14F-4D97-AF65-F5344CB8AC3E}">
        <p14:creationId xmlns:p14="http://schemas.microsoft.com/office/powerpoint/2010/main" val="3108815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Staffing requests are submitted by Managers for</a:t>
            </a:r>
            <a:r>
              <a:rPr lang="en-CA" baseline="0" dirty="0" smtClean="0"/>
              <a:t> growth in areas, additional hours, change in positions or new areas of focus. HR coordinates these and </a:t>
            </a:r>
            <a:r>
              <a:rPr lang="en-CA" baseline="0" smtClean="0"/>
              <a:t>reviews with SLT</a:t>
            </a:r>
            <a:endParaRPr lang="en-CA" dirty="0"/>
          </a:p>
        </p:txBody>
      </p:sp>
    </p:spTree>
    <p:extLst>
      <p:ext uri="{BB962C8B-B14F-4D97-AF65-F5344CB8AC3E}">
        <p14:creationId xmlns:p14="http://schemas.microsoft.com/office/powerpoint/2010/main" val="1546347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majority of our people are casual, seasonal and part-time we tend to measure all of the positions as equivalent or relative to the quantity of full-time positions that would be required.</a:t>
            </a:r>
          </a:p>
          <a:p>
            <a:r>
              <a:rPr lang="en-CA" dirty="0" smtClean="0"/>
              <a:t>In</a:t>
            </a:r>
            <a:r>
              <a:rPr lang="en-CA" baseline="0" dirty="0" smtClean="0"/>
              <a:t> 2014 we will have just under 193 FTE’s if Council approves the 6.5FTE’s requested in the budget which includes the three assessment positions that were previously presented to Council (at the time) to move from contracted to in-house assessment services </a:t>
            </a:r>
            <a:endParaRPr lang="en-CA" dirty="0"/>
          </a:p>
        </p:txBody>
      </p:sp>
    </p:spTree>
    <p:extLst>
      <p:ext uri="{BB962C8B-B14F-4D97-AF65-F5344CB8AC3E}">
        <p14:creationId xmlns:p14="http://schemas.microsoft.com/office/powerpoint/2010/main" val="144631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$16.8 million is the total</a:t>
            </a:r>
            <a:r>
              <a:rPr lang="en-CA" baseline="0" dirty="0" smtClean="0"/>
              <a:t> costs of wages and benefits and is inclusive of the new positions and any annual increases proposed</a:t>
            </a:r>
          </a:p>
          <a:p>
            <a:r>
              <a:rPr lang="en-CA" baseline="0" dirty="0" smtClean="0"/>
              <a:t>Our staffing costs remain at a fairly consistent percentage of our total operating budget in the low 40’s ADD IN MUNICIPAL COMPARATORS INFORMATION</a:t>
            </a:r>
            <a:endParaRPr lang="en-CA" dirty="0"/>
          </a:p>
        </p:txBody>
      </p:sp>
    </p:spTree>
    <p:extLst>
      <p:ext uri="{BB962C8B-B14F-4D97-AF65-F5344CB8AC3E}">
        <p14:creationId xmlns:p14="http://schemas.microsoft.com/office/powerpoint/2010/main" val="261478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Significant</a:t>
            </a:r>
            <a:r>
              <a:rPr lang="en-CA" baseline="0" dirty="0" smtClean="0"/>
              <a:t> developments in our workforce budget this year have included ratification of the CA; a compensation review conducted this year that develops our budget for the 2014 year; an employee survey was conducted and is in the process of being rolled out to staff and the Town has recruited for 48 staff positions so far this year with election, census workers and committee members and volunteers in addition to that</a:t>
            </a:r>
            <a:endParaRPr lang="en-CA" dirty="0"/>
          </a:p>
        </p:txBody>
      </p:sp>
    </p:spTree>
    <p:extLst>
      <p:ext uri="{BB962C8B-B14F-4D97-AF65-F5344CB8AC3E}">
        <p14:creationId xmlns:p14="http://schemas.microsoft.com/office/powerpoint/2010/main" val="2274101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Looking outward at broader employment themes we see that (slide) At</a:t>
            </a:r>
            <a:r>
              <a:rPr lang="en-CA" baseline="0" dirty="0" smtClean="0"/>
              <a:t> the Town we have a slight increase in retirements starting now with about 3/</a:t>
            </a:r>
            <a:r>
              <a:rPr lang="en-CA" baseline="0" dirty="0" err="1" smtClean="0"/>
              <a:t>yr</a:t>
            </a:r>
            <a:r>
              <a:rPr lang="en-CA" baseline="0" dirty="0" smtClean="0"/>
              <a:t> anticipated in the next couple of years; as we know with the increased retirements and baby boomers moving through the system pension reform is being addressed to accommodate the increased access and address pension sustainability. Cochrane is fortunate to not have attraction and retention concerns as themes here as we typically experience strong response to job postings and have a significant number of long-term staff. </a:t>
            </a:r>
            <a:r>
              <a:rPr lang="en-CA" dirty="0" smtClean="0"/>
              <a:t>Our 2013 YTD turnover rate is about 6%, low and lower than comparable municipalities in the </a:t>
            </a:r>
            <a:r>
              <a:rPr lang="en-CA" smtClean="0"/>
              <a:t>area. </a:t>
            </a:r>
            <a:r>
              <a:rPr lang="en-CA" baseline="0" smtClean="0"/>
              <a:t>ADD </a:t>
            </a:r>
            <a:r>
              <a:rPr lang="en-CA" baseline="0" dirty="0" smtClean="0"/>
              <a:t>IN PERCENTAGE OF STAFF NEARING RETIREMENT AGE 55+</a:t>
            </a:r>
            <a:endParaRPr lang="en-CA" dirty="0"/>
          </a:p>
        </p:txBody>
      </p:sp>
    </p:spTree>
    <p:extLst>
      <p:ext uri="{BB962C8B-B14F-4D97-AF65-F5344CB8AC3E}">
        <p14:creationId xmlns:p14="http://schemas.microsoft.com/office/powerpoint/2010/main" val="1630791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99204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5"/>
            <a:ext cx="1543050" cy="7151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715"/>
            <a:ext cx="4476750" cy="7151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90331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9"/>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338" y="3875089"/>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843990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0"/>
            <a:ext cx="3009900" cy="538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05200" y="2133600"/>
            <a:ext cx="3009900" cy="538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56101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4565"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4565"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29751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482344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3"/>
          <p:cNvSpPr txBox="1">
            <a:spLocks noGrp="1"/>
          </p:cNvSpPr>
          <p:nvPr userDrawn="1"/>
        </p:nvSpPr>
        <p:spPr bwMode="auto">
          <a:xfrm>
            <a:off x="2343150" y="8326438"/>
            <a:ext cx="2309986" cy="710057"/>
          </a:xfrm>
          <a:prstGeom prst="rect">
            <a:avLst/>
          </a:prstGeom>
          <a:noFill/>
          <a:ln w="9525">
            <a:noFill/>
            <a:miter lim="800000"/>
            <a:headEnd/>
            <a:tailEnd/>
          </a:ln>
        </p:spPr>
        <p:txBody>
          <a:bodyPr/>
          <a:lstStyle/>
          <a:p>
            <a:pPr algn="ctr"/>
            <a:r>
              <a:rPr lang="en-US" sz="1400" dirty="0" smtClean="0"/>
              <a:t>2014 </a:t>
            </a:r>
            <a:r>
              <a:rPr lang="en-US" sz="1400" dirty="0"/>
              <a:t>Draft Budget Presentation</a:t>
            </a:r>
          </a:p>
          <a:p>
            <a:pPr algn="ctr"/>
            <a:fld id="{6E10DDEC-D896-4F03-A060-773EED428E94}" type="slidenum">
              <a:rPr lang="en-US" sz="1400" smtClean="0"/>
              <a:t>‹#›</a:t>
            </a:fld>
            <a:endParaRPr lang="en-US" sz="1400" dirty="0"/>
          </a:p>
        </p:txBody>
      </p:sp>
      <p:sp>
        <p:nvSpPr>
          <p:cNvPr id="3" name="Title 2"/>
          <p:cNvSpPr>
            <a:spLocks noGrp="1"/>
          </p:cNvSpPr>
          <p:nvPr>
            <p:ph type="title"/>
          </p:nvPr>
        </p:nvSpPr>
        <p:spPr/>
        <p:txBody>
          <a:bodyPr/>
          <a:lstStyle>
            <a:lvl1pPr algn="l">
              <a:defRPr sz="4000"/>
            </a:lvl1pPr>
          </a:lstStyle>
          <a:p>
            <a:r>
              <a:rPr lang="en-US" smtClean="0"/>
              <a:t>Click to edit Master title style</a:t>
            </a:r>
            <a:endParaRPr lang="en-CA"/>
          </a:p>
        </p:txBody>
      </p:sp>
      <p:cxnSp>
        <p:nvCxnSpPr>
          <p:cNvPr id="5" name="Straight Connector 4"/>
          <p:cNvCxnSpPr/>
          <p:nvPr userDrawn="1"/>
        </p:nvCxnSpPr>
        <p:spPr>
          <a:xfrm>
            <a:off x="404664" y="1763688"/>
            <a:ext cx="6048672" cy="0"/>
          </a:xfrm>
          <a:prstGeom prst="line">
            <a:avLst/>
          </a:prstGeom>
          <a:ln w="44450" cmpd="dbl">
            <a:solidFill>
              <a:srgbClr val="663300"/>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476250" y="2339975"/>
            <a:ext cx="5976938" cy="5111750"/>
          </a:xfrm>
        </p:spPr>
        <p:txBody>
          <a:bodyPr/>
          <a:lstStyle>
            <a:lvl1pPr>
              <a:defRPr sz="2000"/>
            </a:lvl1pPr>
            <a:lvl2pPr>
              <a:defRPr sz="180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6204019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9"/>
            <a:ext cx="2255838"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9" y="363539"/>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2939"/>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357243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613" y="7156451"/>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050712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55588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5587" name="Rectangle 3"/>
          <p:cNvSpPr>
            <a:spLocks noGrp="1" noChangeArrowheads="1"/>
          </p:cNvSpPr>
          <p:nvPr>
            <p:ph type="body" idx="1"/>
          </p:nvPr>
        </p:nvSpPr>
        <p:spPr bwMode="auto">
          <a:xfrm>
            <a:off x="342900" y="2133600"/>
            <a:ext cx="6172200" cy="538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95588" name="Picture 4" descr="Cochrane rolling line RGB"/>
          <p:cNvPicPr>
            <a:picLocks noChangeAspect="1" noChangeArrowheads="1"/>
          </p:cNvPicPr>
          <p:nvPr/>
        </p:nvPicPr>
        <p:blipFill>
          <a:blip r:embed="rId12"/>
          <a:srcRect/>
          <a:stretch>
            <a:fillRect/>
          </a:stretch>
        </p:blipFill>
        <p:spPr bwMode="auto">
          <a:xfrm>
            <a:off x="0" y="7885115"/>
            <a:ext cx="6858000" cy="446087"/>
          </a:xfrm>
          <a:prstGeom prst="rect">
            <a:avLst/>
          </a:prstGeom>
          <a:noFill/>
        </p:spPr>
      </p:pic>
      <p:pic>
        <p:nvPicPr>
          <p:cNvPr id="195589" name="Picture 5" descr="Logo-for Word docs-full colour"/>
          <p:cNvPicPr>
            <a:picLocks noChangeAspect="1" noChangeArrowheads="1"/>
          </p:cNvPicPr>
          <p:nvPr/>
        </p:nvPicPr>
        <p:blipFill>
          <a:blip r:embed="rId13"/>
          <a:srcRect/>
          <a:stretch>
            <a:fillRect/>
          </a:stretch>
        </p:blipFill>
        <p:spPr bwMode="auto">
          <a:xfrm>
            <a:off x="5876925" y="8388351"/>
            <a:ext cx="774700" cy="590551"/>
          </a:xfrm>
          <a:prstGeom prst="rect">
            <a:avLst/>
          </a:prstGeom>
          <a:noFill/>
        </p:spPr>
      </p:pic>
    </p:spTree>
    <p:extLst>
      <p:ext uri="{BB962C8B-B14F-4D97-AF65-F5344CB8AC3E}">
        <p14:creationId xmlns:p14="http://schemas.microsoft.com/office/powerpoint/2010/main" val="1203742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iming>
    <p:tnLst>
      <p:par>
        <p:cTn id="1" dur="indefinite" restart="never" nodeType="tmRoot"/>
      </p:par>
    </p:tnLst>
  </p:timing>
  <p:hf hdr="0" ftr="0" dt="0"/>
  <p:txStyles>
    <p:titleStyle>
      <a:lvl1pPr algn="ctr" rtl="0" fontAlgn="base">
        <a:spcBef>
          <a:spcPct val="0"/>
        </a:spcBef>
        <a:spcAft>
          <a:spcPct val="0"/>
        </a:spcAft>
        <a:defRPr sz="4400">
          <a:solidFill>
            <a:srgbClr val="C2510F"/>
          </a:solidFill>
          <a:latin typeface="+mj-lt"/>
          <a:ea typeface="+mj-ea"/>
          <a:cs typeface="+mj-cs"/>
        </a:defRPr>
      </a:lvl1pPr>
      <a:lvl2pPr algn="ctr" rtl="0" fontAlgn="base">
        <a:spcBef>
          <a:spcPct val="0"/>
        </a:spcBef>
        <a:spcAft>
          <a:spcPct val="0"/>
        </a:spcAft>
        <a:defRPr sz="4400">
          <a:solidFill>
            <a:srgbClr val="C2510F"/>
          </a:solidFill>
          <a:latin typeface="Verdana" pitchFamily="34" charset="0"/>
        </a:defRPr>
      </a:lvl2pPr>
      <a:lvl3pPr algn="ctr" rtl="0" fontAlgn="base">
        <a:spcBef>
          <a:spcPct val="0"/>
        </a:spcBef>
        <a:spcAft>
          <a:spcPct val="0"/>
        </a:spcAft>
        <a:defRPr sz="4400">
          <a:solidFill>
            <a:srgbClr val="C2510F"/>
          </a:solidFill>
          <a:latin typeface="Verdana" pitchFamily="34" charset="0"/>
        </a:defRPr>
      </a:lvl3pPr>
      <a:lvl4pPr algn="ctr" rtl="0" fontAlgn="base">
        <a:spcBef>
          <a:spcPct val="0"/>
        </a:spcBef>
        <a:spcAft>
          <a:spcPct val="0"/>
        </a:spcAft>
        <a:defRPr sz="4400">
          <a:solidFill>
            <a:srgbClr val="C2510F"/>
          </a:solidFill>
          <a:latin typeface="Verdana" pitchFamily="34" charset="0"/>
        </a:defRPr>
      </a:lvl4pPr>
      <a:lvl5pPr algn="ctr" rtl="0" fontAlgn="base">
        <a:spcBef>
          <a:spcPct val="0"/>
        </a:spcBef>
        <a:spcAft>
          <a:spcPct val="0"/>
        </a:spcAft>
        <a:defRPr sz="4400">
          <a:solidFill>
            <a:srgbClr val="C2510F"/>
          </a:solidFill>
          <a:latin typeface="Verdana" pitchFamily="34" charset="0"/>
        </a:defRPr>
      </a:lvl5pPr>
      <a:lvl6pPr marL="457200" algn="ctr" rtl="0" fontAlgn="base">
        <a:spcBef>
          <a:spcPct val="0"/>
        </a:spcBef>
        <a:spcAft>
          <a:spcPct val="0"/>
        </a:spcAft>
        <a:defRPr sz="4400">
          <a:solidFill>
            <a:srgbClr val="C2510F"/>
          </a:solidFill>
          <a:latin typeface="Verdana" pitchFamily="34" charset="0"/>
        </a:defRPr>
      </a:lvl6pPr>
      <a:lvl7pPr marL="914400" algn="ctr" rtl="0" fontAlgn="base">
        <a:spcBef>
          <a:spcPct val="0"/>
        </a:spcBef>
        <a:spcAft>
          <a:spcPct val="0"/>
        </a:spcAft>
        <a:defRPr sz="4400">
          <a:solidFill>
            <a:srgbClr val="C2510F"/>
          </a:solidFill>
          <a:latin typeface="Verdana" pitchFamily="34" charset="0"/>
        </a:defRPr>
      </a:lvl7pPr>
      <a:lvl8pPr marL="1371600" algn="ctr" rtl="0" fontAlgn="base">
        <a:spcBef>
          <a:spcPct val="0"/>
        </a:spcBef>
        <a:spcAft>
          <a:spcPct val="0"/>
        </a:spcAft>
        <a:defRPr sz="4400">
          <a:solidFill>
            <a:srgbClr val="C2510F"/>
          </a:solidFill>
          <a:latin typeface="Verdana" pitchFamily="34" charset="0"/>
        </a:defRPr>
      </a:lvl8pPr>
      <a:lvl9pPr marL="1828800" algn="ctr" rtl="0" fontAlgn="base">
        <a:spcBef>
          <a:spcPct val="0"/>
        </a:spcBef>
        <a:spcAft>
          <a:spcPct val="0"/>
        </a:spcAft>
        <a:defRPr sz="4400">
          <a:solidFill>
            <a:srgbClr val="C2510F"/>
          </a:solidFill>
          <a:latin typeface="Verdana" pitchFamily="34" charset="0"/>
        </a:defRPr>
      </a:lvl9pPr>
    </p:titleStyle>
    <p:bodyStyle>
      <a:lvl1pPr marL="342900" indent="-342900" algn="l" rtl="0" fontAlgn="base">
        <a:spcBef>
          <a:spcPct val="20000"/>
        </a:spcBef>
        <a:spcAft>
          <a:spcPct val="0"/>
        </a:spcAft>
        <a:buChar char="•"/>
        <a:defRPr sz="3200">
          <a:solidFill>
            <a:srgbClr val="513127"/>
          </a:solidFill>
          <a:latin typeface="+mn-lt"/>
          <a:ea typeface="+mn-ea"/>
          <a:cs typeface="+mn-cs"/>
        </a:defRPr>
      </a:lvl1pPr>
      <a:lvl2pPr marL="742950" indent="-285750" algn="l" rtl="0" fontAlgn="base">
        <a:spcBef>
          <a:spcPct val="20000"/>
        </a:spcBef>
        <a:spcAft>
          <a:spcPct val="0"/>
        </a:spcAft>
        <a:buChar char="–"/>
        <a:defRPr sz="2800">
          <a:solidFill>
            <a:srgbClr val="513127"/>
          </a:solidFill>
          <a:latin typeface="+mn-lt"/>
        </a:defRPr>
      </a:lvl2pPr>
      <a:lvl3pPr marL="1143000" indent="-228600" algn="l" rtl="0" fontAlgn="base">
        <a:spcBef>
          <a:spcPct val="20000"/>
        </a:spcBef>
        <a:spcAft>
          <a:spcPct val="0"/>
        </a:spcAft>
        <a:buChar char="•"/>
        <a:defRPr sz="2400">
          <a:solidFill>
            <a:srgbClr val="513127"/>
          </a:solidFill>
          <a:latin typeface="+mn-lt"/>
        </a:defRPr>
      </a:lvl3pPr>
      <a:lvl4pPr marL="1600200" indent="-228600" algn="l" rtl="0" fontAlgn="base">
        <a:spcBef>
          <a:spcPct val="20000"/>
        </a:spcBef>
        <a:spcAft>
          <a:spcPct val="0"/>
        </a:spcAft>
        <a:buChar char="–"/>
        <a:defRPr sz="2000">
          <a:solidFill>
            <a:srgbClr val="513127"/>
          </a:solidFill>
          <a:latin typeface="+mn-lt"/>
        </a:defRPr>
      </a:lvl4pPr>
      <a:lvl5pPr marL="2057400" indent="-228600" algn="l" rtl="0" fontAlgn="base">
        <a:spcBef>
          <a:spcPct val="20000"/>
        </a:spcBef>
        <a:spcAft>
          <a:spcPct val="0"/>
        </a:spcAft>
        <a:buChar char="»"/>
        <a:defRPr sz="2000">
          <a:solidFill>
            <a:srgbClr val="513127"/>
          </a:solidFill>
          <a:latin typeface="+mn-lt"/>
        </a:defRPr>
      </a:lvl5pPr>
      <a:lvl6pPr marL="2514600" indent="-228600" algn="l" rtl="0" fontAlgn="base">
        <a:spcBef>
          <a:spcPct val="20000"/>
        </a:spcBef>
        <a:spcAft>
          <a:spcPct val="0"/>
        </a:spcAft>
        <a:buChar char="»"/>
        <a:defRPr sz="2000">
          <a:solidFill>
            <a:srgbClr val="513127"/>
          </a:solidFill>
          <a:latin typeface="+mn-lt"/>
        </a:defRPr>
      </a:lvl6pPr>
      <a:lvl7pPr marL="2971800" indent="-228600" algn="l" rtl="0" fontAlgn="base">
        <a:spcBef>
          <a:spcPct val="20000"/>
        </a:spcBef>
        <a:spcAft>
          <a:spcPct val="0"/>
        </a:spcAft>
        <a:buChar char="»"/>
        <a:defRPr sz="2000">
          <a:solidFill>
            <a:srgbClr val="513127"/>
          </a:solidFill>
          <a:latin typeface="+mn-lt"/>
        </a:defRPr>
      </a:lvl7pPr>
      <a:lvl8pPr marL="3429000" indent="-228600" algn="l" rtl="0" fontAlgn="base">
        <a:spcBef>
          <a:spcPct val="20000"/>
        </a:spcBef>
        <a:spcAft>
          <a:spcPct val="0"/>
        </a:spcAft>
        <a:buChar char="»"/>
        <a:defRPr sz="2000">
          <a:solidFill>
            <a:srgbClr val="513127"/>
          </a:solidFill>
          <a:latin typeface="+mn-lt"/>
        </a:defRPr>
      </a:lvl8pPr>
      <a:lvl9pPr marL="3886200" indent="-228600" algn="l" rtl="0" fontAlgn="base">
        <a:spcBef>
          <a:spcPct val="20000"/>
        </a:spcBef>
        <a:spcAft>
          <a:spcPct val="0"/>
        </a:spcAft>
        <a:buChar char="»"/>
        <a:defRPr sz="2000">
          <a:solidFill>
            <a:srgbClr val="51312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w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42" y="323528"/>
            <a:ext cx="6632226" cy="87514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94" y="3617175"/>
            <a:ext cx="217559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Draft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65617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540000" y="1836000"/>
            <a:ext cx="5829300" cy="3959225"/>
          </a:xfrm>
        </p:spPr>
        <p:txBody>
          <a:bodyPr/>
          <a:lstStyle/>
          <a:p>
            <a:pPr marL="0" indent="0">
              <a:buNone/>
            </a:pPr>
            <a:r>
              <a:rPr lang="en-CA" sz="2600" b="1" dirty="0" smtClean="0"/>
              <a:t>BUDGET BASICS </a:t>
            </a:r>
          </a:p>
          <a:p>
            <a:pPr marL="342900" indent="-342900">
              <a:buFont typeface="Arial" panose="020B0604020202020204" pitchFamily="34" charset="0"/>
              <a:buChar char="•"/>
            </a:pPr>
            <a:endParaRPr lang="en-CA" sz="2600" dirty="0" smtClean="0"/>
          </a:p>
          <a:p>
            <a:pPr>
              <a:buFont typeface="Wingdings" panose="05000000000000000000" pitchFamily="2" charset="2"/>
              <a:buChar char="Ø"/>
            </a:pPr>
            <a:r>
              <a:rPr lang="en-CA" sz="2600" dirty="0" smtClean="0"/>
              <a:t>Assigns $$ for specific purposes</a:t>
            </a:r>
          </a:p>
          <a:p>
            <a:pPr>
              <a:buFont typeface="Wingdings" panose="05000000000000000000" pitchFamily="2" charset="2"/>
              <a:buChar char="Ø"/>
            </a:pPr>
            <a:endParaRPr lang="en-CA" sz="2600" dirty="0" smtClean="0"/>
          </a:p>
          <a:p>
            <a:pPr>
              <a:buFont typeface="Wingdings" panose="05000000000000000000" pitchFamily="2" charset="2"/>
              <a:buChar char="Ø"/>
            </a:pPr>
            <a:r>
              <a:rPr lang="en-CA" sz="2600" dirty="0" smtClean="0"/>
              <a:t>Funds Council priorities</a:t>
            </a:r>
          </a:p>
          <a:p>
            <a:pPr>
              <a:buFont typeface="Wingdings" panose="05000000000000000000" pitchFamily="2" charset="2"/>
              <a:buChar char="Ø"/>
            </a:pPr>
            <a:endParaRPr lang="en-CA" sz="2600" dirty="0" smtClean="0"/>
          </a:p>
          <a:p>
            <a:pPr>
              <a:buFont typeface="Wingdings" panose="05000000000000000000" pitchFamily="2" charset="2"/>
              <a:buChar char="Ø"/>
            </a:pPr>
            <a:r>
              <a:rPr lang="en-CA" sz="2600" dirty="0" smtClean="0"/>
              <a:t>Communicates how public funds will be spent</a:t>
            </a:r>
          </a:p>
          <a:p>
            <a:pPr marL="342900" indent="-342900">
              <a:buFont typeface="Arial" panose="020B0604020202020204" pitchFamily="34" charset="0"/>
              <a:buChar char="•"/>
            </a:pPr>
            <a:endParaRPr lang="en-CA" sz="2600" dirty="0" smtClean="0"/>
          </a:p>
          <a:p>
            <a:pPr marL="342900" indent="-342900">
              <a:buFont typeface="Arial" panose="020B0604020202020204" pitchFamily="34" charset="0"/>
              <a:buChar char="•"/>
            </a:pPr>
            <a:endParaRPr lang="en-CA" sz="2600" dirty="0"/>
          </a:p>
        </p:txBody>
      </p:sp>
      <p:pic>
        <p:nvPicPr>
          <p:cNvPr id="6146" name="Picture 2" descr="C:\Users\paige.milner\AppData\Local\Microsoft\Windows\Temporary Internet Files\Content.IE5\VU1J7JMZ\MP9003994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1088" y="5868144"/>
            <a:ext cx="1872208" cy="18002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CA" dirty="0" smtClean="0"/>
              <a:t>Introduction</a:t>
            </a:r>
            <a:endParaRPr lang="en-CA" dirty="0"/>
          </a:p>
        </p:txBody>
      </p:sp>
    </p:spTree>
    <p:extLst>
      <p:ext uri="{BB962C8B-B14F-4D97-AF65-F5344CB8AC3E}">
        <p14:creationId xmlns:p14="http://schemas.microsoft.com/office/powerpoint/2010/main" val="2442167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540000" y="1835150"/>
            <a:ext cx="5829300" cy="5616575"/>
          </a:xfrm>
          <a:prstGeom prst="rect">
            <a:avLst/>
          </a:prstGeom>
        </p:spPr>
        <p:txBody>
          <a:bodyPr/>
          <a:lstStyle/>
          <a:p>
            <a:pPr marL="0" indent="0">
              <a:spcAft>
                <a:spcPts val="600"/>
              </a:spcAft>
              <a:buNone/>
            </a:pPr>
            <a:r>
              <a:rPr lang="en-CA" sz="2600" b="1" dirty="0" smtClean="0"/>
              <a:t>MUNICIPAL OPERATING BUDGET </a:t>
            </a:r>
          </a:p>
          <a:p>
            <a:pPr marL="342900" indent="-342900">
              <a:spcBef>
                <a:spcPts val="0"/>
              </a:spcBef>
              <a:spcAft>
                <a:spcPts val="0"/>
              </a:spcAft>
              <a:buFont typeface="Arial" panose="020B0604020202020204" pitchFamily="34" charset="0"/>
              <a:buChar char="•"/>
            </a:pPr>
            <a:endParaRPr lang="en-CA" sz="2600" dirty="0" smtClean="0"/>
          </a:p>
          <a:p>
            <a:pPr>
              <a:spcAft>
                <a:spcPts val="600"/>
              </a:spcAft>
              <a:buFont typeface="Wingdings" panose="05000000000000000000" pitchFamily="2" charset="2"/>
              <a:buChar char="Ø"/>
            </a:pPr>
            <a:r>
              <a:rPr lang="en-CA" sz="2600" dirty="0" smtClean="0"/>
              <a:t>Pays for ongoing operations of the Town</a:t>
            </a:r>
          </a:p>
          <a:p>
            <a:pPr lvl="1">
              <a:spcAft>
                <a:spcPts val="600"/>
              </a:spcAft>
              <a:buFont typeface="Wingdings" panose="05000000000000000000" pitchFamily="2" charset="2"/>
              <a:buChar char="ü"/>
            </a:pPr>
            <a:r>
              <a:rPr lang="en-CA" sz="2600" dirty="0" smtClean="0"/>
              <a:t>Salaries</a:t>
            </a:r>
          </a:p>
          <a:p>
            <a:pPr lvl="1">
              <a:spcAft>
                <a:spcPts val="600"/>
              </a:spcAft>
              <a:buFont typeface="Wingdings" panose="05000000000000000000" pitchFamily="2" charset="2"/>
              <a:buChar char="ü"/>
            </a:pPr>
            <a:r>
              <a:rPr lang="en-CA" sz="2600" dirty="0" smtClean="0"/>
              <a:t>Contracted services</a:t>
            </a:r>
          </a:p>
          <a:p>
            <a:pPr lvl="1">
              <a:spcAft>
                <a:spcPts val="600"/>
              </a:spcAft>
              <a:buFont typeface="Wingdings" panose="05000000000000000000" pitchFamily="2" charset="2"/>
              <a:buChar char="ü"/>
            </a:pPr>
            <a:r>
              <a:rPr lang="en-CA" sz="2600" dirty="0" smtClean="0"/>
              <a:t>Maintenance</a:t>
            </a:r>
          </a:p>
          <a:p>
            <a:pPr lvl="1">
              <a:spcAft>
                <a:spcPts val="600"/>
              </a:spcAft>
              <a:buFont typeface="Wingdings" panose="05000000000000000000" pitchFamily="2" charset="2"/>
              <a:buChar char="ü"/>
            </a:pPr>
            <a:r>
              <a:rPr lang="en-CA" sz="2600" dirty="0" smtClean="0"/>
              <a:t>Supplies</a:t>
            </a:r>
          </a:p>
          <a:p>
            <a:pPr lvl="1">
              <a:spcAft>
                <a:spcPts val="600"/>
              </a:spcAft>
              <a:buFont typeface="Wingdings" panose="05000000000000000000" pitchFamily="2" charset="2"/>
              <a:buChar char="ü"/>
            </a:pPr>
            <a:r>
              <a:rPr lang="en-CA" sz="2600" dirty="0" smtClean="0"/>
              <a:t>Debt servicing</a:t>
            </a:r>
            <a:endParaRPr lang="en-CA" sz="2600" dirty="0"/>
          </a:p>
          <a:p>
            <a:pPr marL="342900" indent="-342900">
              <a:spcAft>
                <a:spcPts val="600"/>
              </a:spcAft>
              <a:buFont typeface="Arial" panose="020B0604020202020204" pitchFamily="34" charset="0"/>
              <a:buChar char="•"/>
            </a:pPr>
            <a:endParaRPr lang="en-CA" sz="2600" dirty="0" smtClean="0"/>
          </a:p>
          <a:p>
            <a:pPr>
              <a:spcAft>
                <a:spcPts val="600"/>
              </a:spcAft>
            </a:pPr>
            <a:endParaRPr lang="en-CA" sz="2600" dirty="0" smtClean="0"/>
          </a:p>
          <a:p>
            <a:pPr>
              <a:spcAft>
                <a:spcPts val="600"/>
              </a:spcAft>
            </a:pPr>
            <a:endParaRPr lang="en-CA" sz="2600" dirty="0" smtClean="0"/>
          </a:p>
          <a:p>
            <a:pPr>
              <a:spcAft>
                <a:spcPts val="600"/>
              </a:spcAft>
            </a:pPr>
            <a:endParaRPr lang="en-CA" sz="2600" dirty="0"/>
          </a:p>
          <a:p>
            <a:pPr>
              <a:spcAft>
                <a:spcPts val="600"/>
              </a:spcAft>
            </a:pPr>
            <a:endParaRPr lang="en-CA" sz="2600" dirty="0" smtClean="0"/>
          </a:p>
          <a:p>
            <a:pPr>
              <a:spcAft>
                <a:spcPts val="600"/>
              </a:spcAft>
            </a:pPr>
            <a:endParaRPr lang="en-CA" sz="2600" dirty="0"/>
          </a:p>
          <a:p>
            <a:pPr>
              <a:spcAft>
                <a:spcPts val="600"/>
              </a:spcAft>
            </a:pPr>
            <a:endParaRPr lang="en-CA" sz="2600" dirty="0"/>
          </a:p>
          <a:p>
            <a:pPr>
              <a:spcAft>
                <a:spcPts val="600"/>
              </a:spcAft>
            </a:pPr>
            <a:endParaRPr lang="en-CA" sz="2600" dirty="0"/>
          </a:p>
        </p:txBody>
      </p:sp>
      <p:pic>
        <p:nvPicPr>
          <p:cNvPr id="6149" name="Picture 5" descr="J:\All Users\Picture Gallery\National Sweater Day\julian.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3136" y="3707904"/>
            <a:ext cx="1988840" cy="26277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paige.milner\AppData\Local\Microsoft\Windows\Temporary Internet Files\Content.IE5\C2VRQH6L\MC90033299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2976" y="6316397"/>
            <a:ext cx="1818742" cy="172547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CA" dirty="0" smtClean="0"/>
              <a:t>Introduction</a:t>
            </a:r>
            <a:endParaRPr lang="en-CA" dirty="0"/>
          </a:p>
        </p:txBody>
      </p:sp>
    </p:spTree>
    <p:extLst>
      <p:ext uri="{BB962C8B-B14F-4D97-AF65-F5344CB8AC3E}">
        <p14:creationId xmlns:p14="http://schemas.microsoft.com/office/powerpoint/2010/main" val="4217582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540000" y="1835150"/>
            <a:ext cx="5829300" cy="5616575"/>
          </a:xfrm>
        </p:spPr>
        <p:txBody>
          <a:bodyPr/>
          <a:lstStyle/>
          <a:p>
            <a:pPr marL="0" indent="0">
              <a:buNone/>
            </a:pPr>
            <a:r>
              <a:rPr lang="en-CA" sz="2600" b="1" dirty="0" smtClean="0"/>
              <a:t>MUNICIPAL CAPITAL BUDGET </a:t>
            </a:r>
          </a:p>
          <a:p>
            <a:pPr marL="0" indent="0">
              <a:spcBef>
                <a:spcPts val="0"/>
              </a:spcBef>
              <a:buNone/>
            </a:pPr>
            <a:endParaRPr lang="en-CA" sz="2600" dirty="0"/>
          </a:p>
          <a:p>
            <a:pPr>
              <a:spcAft>
                <a:spcPts val="600"/>
              </a:spcAft>
              <a:buFont typeface="Wingdings" panose="05000000000000000000" pitchFamily="2" charset="2"/>
              <a:buChar char="Ø"/>
            </a:pPr>
            <a:r>
              <a:rPr lang="en-CA" sz="2600" dirty="0" smtClean="0"/>
              <a:t>Pays </a:t>
            </a:r>
            <a:r>
              <a:rPr lang="en-CA" sz="2600" dirty="0"/>
              <a:t>for </a:t>
            </a:r>
            <a:r>
              <a:rPr lang="en-CA" sz="2600" dirty="0" smtClean="0"/>
              <a:t>physical assets (over $5,000)</a:t>
            </a:r>
            <a:endParaRPr lang="en-CA" sz="2600" dirty="0"/>
          </a:p>
          <a:p>
            <a:pPr lvl="1">
              <a:spcAft>
                <a:spcPts val="600"/>
              </a:spcAft>
              <a:buFont typeface="Wingdings" panose="05000000000000000000" pitchFamily="2" charset="2"/>
              <a:buChar char="ü"/>
            </a:pPr>
            <a:r>
              <a:rPr lang="en-CA" sz="2600" dirty="0" smtClean="0"/>
              <a:t>Equipment</a:t>
            </a:r>
            <a:endParaRPr lang="en-CA" sz="2600" dirty="0"/>
          </a:p>
          <a:p>
            <a:pPr lvl="1">
              <a:spcAft>
                <a:spcPts val="600"/>
              </a:spcAft>
              <a:buFont typeface="Wingdings" panose="05000000000000000000" pitchFamily="2" charset="2"/>
              <a:buChar char="ü"/>
            </a:pPr>
            <a:r>
              <a:rPr lang="en-CA" sz="2600" dirty="0" smtClean="0"/>
              <a:t>Fleet</a:t>
            </a:r>
            <a:endParaRPr lang="en-CA" sz="2600" dirty="0"/>
          </a:p>
          <a:p>
            <a:pPr lvl="1">
              <a:spcAft>
                <a:spcPts val="600"/>
              </a:spcAft>
              <a:buFont typeface="Wingdings" panose="05000000000000000000" pitchFamily="2" charset="2"/>
              <a:buChar char="ü"/>
            </a:pPr>
            <a:r>
              <a:rPr lang="en-CA" sz="2600" dirty="0" smtClean="0"/>
              <a:t>Town facilities</a:t>
            </a:r>
            <a:endParaRPr lang="en-CA" sz="2600" dirty="0"/>
          </a:p>
          <a:p>
            <a:pPr lvl="1">
              <a:spcAft>
                <a:spcPts val="600"/>
              </a:spcAft>
              <a:buFont typeface="Wingdings" panose="05000000000000000000" pitchFamily="2" charset="2"/>
              <a:buChar char="ü"/>
            </a:pPr>
            <a:r>
              <a:rPr lang="en-CA" sz="2600" dirty="0" smtClean="0"/>
              <a:t>Roads</a:t>
            </a:r>
            <a:endParaRPr lang="en-CA" sz="2600" dirty="0"/>
          </a:p>
          <a:p>
            <a:pPr lvl="1">
              <a:spcAft>
                <a:spcPts val="600"/>
              </a:spcAft>
              <a:buFont typeface="Wingdings" panose="05000000000000000000" pitchFamily="2" charset="2"/>
              <a:buChar char="ü"/>
            </a:pPr>
            <a:r>
              <a:rPr lang="en-CA" sz="2600" dirty="0" smtClean="0"/>
              <a:t>Parks</a:t>
            </a:r>
          </a:p>
          <a:p>
            <a:pPr lvl="1">
              <a:spcAft>
                <a:spcPts val="600"/>
              </a:spcAft>
              <a:buFont typeface="Wingdings" panose="05000000000000000000" pitchFamily="2" charset="2"/>
              <a:buChar char="ü"/>
            </a:pPr>
            <a:r>
              <a:rPr lang="en-CA" sz="2600" dirty="0" smtClean="0"/>
              <a:t>Utility infrastructure</a:t>
            </a:r>
            <a:endParaRPr lang="en-CA" sz="2600" dirty="0"/>
          </a:p>
          <a:p>
            <a:endParaRPr lang="en-CA" sz="2600" dirty="0"/>
          </a:p>
          <a:p>
            <a:pPr marL="342900" indent="-342900">
              <a:buFont typeface="Arial" panose="020B0604020202020204" pitchFamily="34" charset="0"/>
              <a:buChar char="•"/>
            </a:pPr>
            <a:endParaRPr lang="en-CA" sz="2600" dirty="0" smtClean="0"/>
          </a:p>
          <a:p>
            <a:pPr marL="342900" indent="-342900">
              <a:buFont typeface="Arial" panose="020B0604020202020204" pitchFamily="34" charset="0"/>
              <a:buChar char="•"/>
            </a:pPr>
            <a:endParaRPr lang="en-CA" sz="2600" dirty="0"/>
          </a:p>
          <a:p>
            <a:pPr marL="342900" indent="-342900">
              <a:buFont typeface="Arial" panose="020B0604020202020204" pitchFamily="34" charset="0"/>
              <a:buChar char="•"/>
            </a:pPr>
            <a:endParaRPr lang="en-CA" sz="2600" dirty="0" smtClean="0"/>
          </a:p>
          <a:p>
            <a:pPr marL="342900" indent="-342900">
              <a:buFont typeface="Arial" panose="020B0604020202020204" pitchFamily="34" charset="0"/>
              <a:buChar char="•"/>
            </a:pPr>
            <a:endParaRPr lang="en-CA" sz="2600" dirty="0" smtClean="0"/>
          </a:p>
          <a:p>
            <a:endParaRPr lang="en-CA" sz="2600" dirty="0" smtClean="0"/>
          </a:p>
          <a:p>
            <a:pPr marL="342900" indent="-342900">
              <a:buFont typeface="Arial" panose="020B0604020202020204" pitchFamily="34" charset="0"/>
              <a:buChar char="•"/>
            </a:pPr>
            <a:endParaRPr lang="en-CA" sz="2600" dirty="0"/>
          </a:p>
        </p:txBody>
      </p:sp>
      <p:pic>
        <p:nvPicPr>
          <p:cNvPr id="7170" name="Picture 2" descr="J:\All Users\Picture Gallery\community pictures\Big_Hill_Leisure_Pool.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8960" y="6804248"/>
            <a:ext cx="3384376" cy="13252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CA" dirty="0" smtClean="0"/>
              <a:t>Introduction</a:t>
            </a:r>
            <a:endParaRPr lang="en-CA" dirty="0"/>
          </a:p>
        </p:txBody>
      </p:sp>
    </p:spTree>
    <p:extLst>
      <p:ext uri="{BB962C8B-B14F-4D97-AF65-F5344CB8AC3E}">
        <p14:creationId xmlns:p14="http://schemas.microsoft.com/office/powerpoint/2010/main" val="1723174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540000" y="1836000"/>
            <a:ext cx="5829300" cy="5616575"/>
          </a:xfrm>
        </p:spPr>
        <p:txBody>
          <a:bodyPr/>
          <a:lstStyle/>
          <a:p>
            <a:pPr marL="0" indent="0">
              <a:buNone/>
            </a:pPr>
            <a:r>
              <a:rPr lang="en-CA" sz="2600" b="1" dirty="0" smtClean="0"/>
              <a:t>Municipal Reserves </a:t>
            </a:r>
          </a:p>
          <a:p>
            <a:pPr marL="0" indent="0">
              <a:spcBef>
                <a:spcPts val="0"/>
              </a:spcBef>
              <a:buNone/>
            </a:pPr>
            <a:endParaRPr lang="en-CA" sz="2600" b="1" dirty="0" smtClean="0"/>
          </a:p>
          <a:p>
            <a:pPr>
              <a:spcAft>
                <a:spcPts val="600"/>
              </a:spcAft>
              <a:buFont typeface="Wingdings" panose="05000000000000000000" pitchFamily="2" charset="2"/>
              <a:buChar char="Ø"/>
            </a:pPr>
            <a:r>
              <a:rPr lang="en-CA" sz="2600" dirty="0" smtClean="0"/>
              <a:t>Saving for the future</a:t>
            </a:r>
            <a:endParaRPr lang="en-CA" sz="2600" dirty="0"/>
          </a:p>
          <a:p>
            <a:pPr lvl="1">
              <a:spcAft>
                <a:spcPts val="600"/>
              </a:spcAft>
              <a:buFont typeface="Wingdings" panose="05000000000000000000" pitchFamily="2" charset="2"/>
              <a:buChar char="ü"/>
            </a:pPr>
            <a:r>
              <a:rPr lang="en-CA" sz="2600" dirty="0" smtClean="0"/>
              <a:t>Operating reserves</a:t>
            </a:r>
          </a:p>
          <a:p>
            <a:pPr lvl="1">
              <a:spcAft>
                <a:spcPts val="600"/>
              </a:spcAft>
              <a:buFont typeface="Wingdings" panose="05000000000000000000" pitchFamily="2" charset="2"/>
              <a:buChar char="ü"/>
            </a:pPr>
            <a:r>
              <a:rPr lang="en-CA" sz="2600" dirty="0" smtClean="0"/>
              <a:t>Capital reserves</a:t>
            </a:r>
            <a:endParaRPr lang="en-CA" sz="2600" dirty="0"/>
          </a:p>
          <a:p>
            <a:pPr marL="342900" indent="-342900">
              <a:buFont typeface="Arial" panose="020B0604020202020204" pitchFamily="34" charset="0"/>
              <a:buChar char="•"/>
            </a:pPr>
            <a:endParaRPr lang="en-CA" sz="2600" dirty="0" smtClean="0"/>
          </a:p>
          <a:p>
            <a:pPr marL="342900" indent="-342900">
              <a:buFont typeface="Arial" panose="020B0604020202020204" pitchFamily="34" charset="0"/>
              <a:buChar char="•"/>
            </a:pPr>
            <a:endParaRPr lang="en-CA" sz="2600" dirty="0"/>
          </a:p>
          <a:p>
            <a:pPr marL="342900" indent="-342900">
              <a:buFont typeface="Arial" panose="020B0604020202020204" pitchFamily="34" charset="0"/>
              <a:buChar char="•"/>
            </a:pPr>
            <a:endParaRPr lang="en-CA" sz="2600" dirty="0" smtClean="0"/>
          </a:p>
          <a:p>
            <a:pPr marL="342900" indent="-342900">
              <a:buFont typeface="Arial" panose="020B0604020202020204" pitchFamily="34" charset="0"/>
              <a:buChar char="•"/>
            </a:pPr>
            <a:endParaRPr lang="en-CA" sz="2600" dirty="0" smtClean="0"/>
          </a:p>
          <a:p>
            <a:pPr marL="342900" indent="-342900">
              <a:buFont typeface="Arial" panose="020B0604020202020204" pitchFamily="34" charset="0"/>
              <a:buChar char="•"/>
            </a:pPr>
            <a:endParaRPr lang="en-CA" sz="2600" dirty="0"/>
          </a:p>
          <a:p>
            <a:pPr marL="342900" indent="-342900">
              <a:buFont typeface="Arial" panose="020B0604020202020204" pitchFamily="34" charset="0"/>
              <a:buChar char="•"/>
            </a:pPr>
            <a:endParaRPr lang="en-CA" sz="2600" dirty="0"/>
          </a:p>
          <a:p>
            <a:pPr marL="342900" indent="-342900">
              <a:buFont typeface="Arial" panose="020B0604020202020204" pitchFamily="34" charset="0"/>
              <a:buChar char="•"/>
            </a:pPr>
            <a:endParaRPr lang="en-CA" sz="2600" dirty="0" smtClean="0"/>
          </a:p>
          <a:p>
            <a:pPr marL="342900" indent="-342900">
              <a:buFont typeface="Arial" panose="020B0604020202020204" pitchFamily="34" charset="0"/>
              <a:buChar char="•"/>
            </a:pPr>
            <a:endParaRPr lang="en-CA" sz="2600" dirty="0" smtClean="0"/>
          </a:p>
          <a:p>
            <a:endParaRPr lang="en-CA" sz="2600" dirty="0" smtClean="0"/>
          </a:p>
          <a:p>
            <a:pPr marL="342900" indent="-342900">
              <a:buFont typeface="Arial" panose="020B0604020202020204" pitchFamily="34" charset="0"/>
              <a:buChar char="•"/>
            </a:pPr>
            <a:endParaRPr lang="en-CA" sz="2600" dirty="0"/>
          </a:p>
        </p:txBody>
      </p:sp>
      <p:pic>
        <p:nvPicPr>
          <p:cNvPr id="1026" name="Picture 2" descr="C:\Users\paige.milner\AppData\Local\Microsoft\Windows\Temporary Internet Files\Content.IE5\0POGJRD6\MC90023364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80" y="4481838"/>
            <a:ext cx="2568166" cy="146213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paige.milner\AppData\Local\Microsoft\Windows\Temporary Internet Files\Content.IE5\C2VRQH6L\MP90044232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9040" y="5436096"/>
            <a:ext cx="2636912" cy="22150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CA" dirty="0" smtClean="0"/>
              <a:t>Introduction</a:t>
            </a:r>
            <a:endParaRPr lang="en-CA" dirty="0"/>
          </a:p>
        </p:txBody>
      </p:sp>
    </p:spTree>
    <p:extLst>
      <p:ext uri="{BB962C8B-B14F-4D97-AF65-F5344CB8AC3E}">
        <p14:creationId xmlns:p14="http://schemas.microsoft.com/office/powerpoint/2010/main" val="2792707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540000" y="1835150"/>
            <a:ext cx="5829300" cy="5616575"/>
          </a:xfrm>
        </p:spPr>
        <p:txBody>
          <a:bodyPr/>
          <a:lstStyle/>
          <a:p>
            <a:endParaRPr lang="en-CA" sz="2000" dirty="0" smtClean="0"/>
          </a:p>
          <a:p>
            <a:r>
              <a:rPr lang="en-CA" sz="2000" b="1" dirty="0" smtClean="0"/>
              <a:t>“FUND ACCOUNTING” </a:t>
            </a:r>
            <a:endParaRPr lang="en-CA" sz="2000" dirty="0"/>
          </a:p>
          <a:p>
            <a:r>
              <a:rPr lang="en-CA" sz="2000" dirty="0"/>
              <a:t>Operating </a:t>
            </a:r>
          </a:p>
          <a:p>
            <a:r>
              <a:rPr lang="en-CA" sz="2000" dirty="0"/>
              <a:t>Capital </a:t>
            </a:r>
            <a:r>
              <a:rPr lang="en-CA" sz="2000" dirty="0" smtClean="0"/>
              <a:t> </a:t>
            </a:r>
            <a:endParaRPr lang="en-CA" sz="2000" dirty="0"/>
          </a:p>
          <a:p>
            <a:r>
              <a:rPr lang="en-CA" sz="2000" dirty="0"/>
              <a:t></a:t>
            </a:r>
            <a:r>
              <a:rPr lang="en-CA" sz="2000" dirty="0" smtClean="0"/>
              <a:t>Reserves  - restricted or unrestricted</a:t>
            </a:r>
          </a:p>
          <a:p>
            <a:endParaRPr lang="en-CA" sz="2000" dirty="0"/>
          </a:p>
          <a:p>
            <a:endParaRPr lang="en-CA" sz="2000" dirty="0" smtClean="0"/>
          </a:p>
          <a:p>
            <a:endParaRPr lang="en-CA" sz="2000" dirty="0"/>
          </a:p>
          <a:p>
            <a:endParaRPr lang="en-CA" sz="2000" dirty="0" smtClean="0"/>
          </a:p>
          <a:p>
            <a:endParaRPr lang="en-CA" sz="2000" dirty="0"/>
          </a:p>
          <a:p>
            <a:endParaRPr lang="en-CA" sz="2000" dirty="0" smtClean="0"/>
          </a:p>
          <a:p>
            <a:endParaRPr lang="en-CA" sz="2000" dirty="0" smtClean="0"/>
          </a:p>
          <a:p>
            <a:endParaRPr lang="en-CA" sz="2000" dirty="0" smtClean="0"/>
          </a:p>
          <a:p>
            <a:endParaRPr lang="en-CA" sz="2000" dirty="0" smtClean="0"/>
          </a:p>
          <a:p>
            <a:pPr>
              <a:buFont typeface="Arial" panose="020B0604020202020204" pitchFamily="34" charset="0"/>
              <a:buChar char="•"/>
            </a:pPr>
            <a:r>
              <a:rPr lang="en-CA" sz="2000" dirty="0"/>
              <a:t>Financial sustainability</a:t>
            </a:r>
          </a:p>
          <a:p>
            <a:pPr>
              <a:buFont typeface="Arial" panose="020B0604020202020204" pitchFamily="34" charset="0"/>
              <a:buChar char="•"/>
            </a:pPr>
            <a:r>
              <a:rPr lang="en-CA" sz="2000" dirty="0"/>
              <a:t>Operating Reserves Policy 1705-01</a:t>
            </a:r>
          </a:p>
          <a:p>
            <a:pPr marL="0" indent="0">
              <a:buNone/>
            </a:pPr>
            <a:endParaRPr lang="en-CA" sz="2000" dirty="0"/>
          </a:p>
        </p:txBody>
      </p:sp>
      <p:sp>
        <p:nvSpPr>
          <p:cNvPr id="7" name="TextBox 6"/>
          <p:cNvSpPr txBox="1"/>
          <p:nvPr/>
        </p:nvSpPr>
        <p:spPr>
          <a:xfrm>
            <a:off x="692696" y="4067944"/>
            <a:ext cx="1656184" cy="646331"/>
          </a:xfrm>
          <a:prstGeom prst="rect">
            <a:avLst/>
          </a:prstGeom>
          <a:noFill/>
        </p:spPr>
        <p:txBody>
          <a:bodyPr wrap="square" rtlCol="0">
            <a:spAutoFit/>
          </a:bodyPr>
          <a:lstStyle/>
          <a:p>
            <a:r>
              <a:rPr lang="en-CA" dirty="0" smtClean="0"/>
              <a:t>Operating Reserves</a:t>
            </a:r>
            <a:endParaRPr lang="en-CA" dirty="0"/>
          </a:p>
        </p:txBody>
      </p:sp>
      <p:sp>
        <p:nvSpPr>
          <p:cNvPr id="9" name="TextBox 8"/>
          <p:cNvSpPr txBox="1"/>
          <p:nvPr/>
        </p:nvSpPr>
        <p:spPr>
          <a:xfrm>
            <a:off x="863774" y="6227348"/>
            <a:ext cx="1656184" cy="646331"/>
          </a:xfrm>
          <a:prstGeom prst="rect">
            <a:avLst/>
          </a:prstGeom>
          <a:noFill/>
        </p:spPr>
        <p:txBody>
          <a:bodyPr wrap="square" rtlCol="0">
            <a:spAutoFit/>
          </a:bodyPr>
          <a:lstStyle/>
          <a:p>
            <a:r>
              <a:rPr lang="en-CA" dirty="0" smtClean="0"/>
              <a:t>Capital Reserves</a:t>
            </a:r>
            <a:endParaRPr lang="en-CA" dirty="0"/>
          </a:p>
        </p:txBody>
      </p:sp>
      <p:sp>
        <p:nvSpPr>
          <p:cNvPr id="15" name="Right Arrow 14"/>
          <p:cNvSpPr/>
          <p:nvPr/>
        </p:nvSpPr>
        <p:spPr>
          <a:xfrm rot="19364750">
            <a:off x="1842400" y="3993001"/>
            <a:ext cx="1355116" cy="3686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ight Arrow 15"/>
          <p:cNvSpPr/>
          <p:nvPr/>
        </p:nvSpPr>
        <p:spPr>
          <a:xfrm rot="19086123">
            <a:off x="3451663" y="3997813"/>
            <a:ext cx="1438663" cy="339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ight Arrow 23"/>
          <p:cNvSpPr/>
          <p:nvPr/>
        </p:nvSpPr>
        <p:spPr>
          <a:xfrm rot="16200000">
            <a:off x="1806807" y="5015318"/>
            <a:ext cx="3111791" cy="32205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ight Arrow 24"/>
          <p:cNvSpPr/>
          <p:nvPr/>
        </p:nvSpPr>
        <p:spPr>
          <a:xfrm rot="16200000" flipV="1">
            <a:off x="3436063" y="5014299"/>
            <a:ext cx="3111790" cy="324090"/>
          </a:xfrm>
          <a:prstGeom prst="rightArrow">
            <a:avLst>
              <a:gd name="adj1" fmla="val 37319"/>
              <a:gd name="adj2"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p:cNvSpPr>
            <a:spLocks noGrp="1"/>
          </p:cNvSpPr>
          <p:nvPr>
            <p:ph type="title"/>
          </p:nvPr>
        </p:nvSpPr>
        <p:spPr/>
        <p:txBody>
          <a:bodyPr/>
          <a:lstStyle/>
          <a:p>
            <a:r>
              <a:rPr lang="en-CA" dirty="0" smtClean="0"/>
              <a:t>Introduction</a:t>
            </a:r>
            <a:endParaRPr lang="en-CA" dirty="0"/>
          </a:p>
        </p:txBody>
      </p:sp>
    </p:spTree>
    <p:extLst>
      <p:ext uri="{BB962C8B-B14F-4D97-AF65-F5344CB8AC3E}">
        <p14:creationId xmlns:p14="http://schemas.microsoft.com/office/powerpoint/2010/main" val="787887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540000" y="1835150"/>
            <a:ext cx="5829300" cy="5616575"/>
          </a:xfrm>
        </p:spPr>
        <p:txBody>
          <a:bodyPr/>
          <a:lstStyle/>
          <a:p>
            <a:pPr marL="342900" indent="-342900">
              <a:buFont typeface="Arial" panose="020B0604020202020204" pitchFamily="34" charset="0"/>
              <a:buChar char="•"/>
            </a:pPr>
            <a:r>
              <a:rPr lang="en-CA" sz="2000" b="1" dirty="0" smtClean="0"/>
              <a:t>Operating Fund transfers </a:t>
            </a:r>
          </a:p>
          <a:p>
            <a:pPr marL="800100" lvl="1" indent="-342900">
              <a:buFont typeface="Arial" panose="020B0604020202020204" pitchFamily="34" charset="0"/>
              <a:buChar char="•"/>
            </a:pPr>
            <a:r>
              <a:rPr lang="en-CA" sz="1800" dirty="0" smtClean="0"/>
              <a:t>Money to pay for capital projects</a:t>
            </a:r>
          </a:p>
          <a:p>
            <a:pPr marL="800100" lvl="1" indent="-342900">
              <a:buFont typeface="Arial" panose="020B0604020202020204" pitchFamily="34" charset="0"/>
              <a:buChar char="•"/>
            </a:pPr>
            <a:r>
              <a:rPr lang="en-CA" sz="1800" dirty="0" smtClean="0"/>
              <a:t>Money for savings</a:t>
            </a:r>
            <a:endParaRPr lang="en-CA" sz="1800" dirty="0"/>
          </a:p>
          <a:p>
            <a:pPr lvl="1"/>
            <a:endParaRPr lang="en-CA" dirty="0"/>
          </a:p>
          <a:p>
            <a:pPr lvl="1"/>
            <a:endParaRPr lang="en-CA" sz="1400" dirty="0" smtClean="0"/>
          </a:p>
          <a:p>
            <a:pPr lvl="1"/>
            <a:endParaRPr lang="en-CA" sz="1400" dirty="0"/>
          </a:p>
          <a:p>
            <a:pPr lvl="1"/>
            <a:endParaRPr lang="en-CA" sz="1400" dirty="0" smtClean="0"/>
          </a:p>
          <a:p>
            <a:pPr lvl="1"/>
            <a:r>
              <a:rPr lang="en-CA" sz="1400" dirty="0" smtClean="0"/>
              <a:t>$5,000 to buy meters	           $5,000 meters cost</a:t>
            </a:r>
            <a:endParaRPr lang="en-CA" dirty="0" smtClean="0"/>
          </a:p>
          <a:p>
            <a:pPr lvl="8"/>
            <a:endParaRPr lang="en-CA" dirty="0"/>
          </a:p>
          <a:p>
            <a:pPr lvl="8"/>
            <a:endParaRPr lang="en-CA" dirty="0" smtClean="0"/>
          </a:p>
          <a:p>
            <a:pPr lvl="1"/>
            <a:r>
              <a:rPr lang="en-CA" sz="1400" dirty="0" smtClean="0"/>
              <a:t>$100 for future emergency</a:t>
            </a:r>
          </a:p>
          <a:p>
            <a:pPr lvl="1"/>
            <a:endParaRPr lang="en-CA" sz="1400" dirty="0"/>
          </a:p>
          <a:p>
            <a:pPr lvl="1"/>
            <a:r>
              <a:rPr lang="en-CA" sz="1400" dirty="0"/>
              <a:t>$500 for </a:t>
            </a:r>
            <a:r>
              <a:rPr lang="en-CA" sz="1400" dirty="0" smtClean="0"/>
              <a:t>future capital </a:t>
            </a:r>
          </a:p>
          <a:p>
            <a:pPr lvl="1"/>
            <a:endParaRPr lang="en-CA" sz="1400" dirty="0" smtClean="0"/>
          </a:p>
          <a:p>
            <a:pPr marL="457200" lvl="1" indent="0">
              <a:buNone/>
            </a:pPr>
            <a:r>
              <a:rPr lang="en-CA" dirty="0" smtClean="0"/>
              <a:t>		            </a:t>
            </a:r>
          </a:p>
          <a:p>
            <a:pPr marL="342900" indent="-342900">
              <a:buFont typeface="Arial" panose="020B0604020202020204" pitchFamily="34" charset="0"/>
              <a:buChar char="•"/>
            </a:pPr>
            <a:r>
              <a:rPr lang="en-CA" sz="2000" dirty="0" smtClean="0"/>
              <a:t>Total $5,600 from operating fund</a:t>
            </a:r>
          </a:p>
          <a:p>
            <a:pPr marL="342900" indent="-342900">
              <a:buFont typeface="Arial" panose="020B0604020202020204" pitchFamily="34" charset="0"/>
              <a:buChar char="•"/>
            </a:pPr>
            <a:endParaRPr lang="en-CA" dirty="0"/>
          </a:p>
        </p:txBody>
      </p:sp>
      <p:sp>
        <p:nvSpPr>
          <p:cNvPr id="5" name="Right Arrow 4"/>
          <p:cNvSpPr/>
          <p:nvPr/>
        </p:nvSpPr>
        <p:spPr>
          <a:xfrm>
            <a:off x="4233559" y="5023945"/>
            <a:ext cx="115212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4024903" y="3479375"/>
            <a:ext cx="2546293" cy="369332"/>
          </a:xfrm>
          <a:prstGeom prst="rect">
            <a:avLst/>
          </a:prstGeom>
          <a:noFill/>
        </p:spPr>
        <p:txBody>
          <a:bodyPr wrap="square" rtlCol="0">
            <a:spAutoFit/>
          </a:bodyPr>
          <a:lstStyle/>
          <a:p>
            <a:r>
              <a:rPr lang="en-CA" b="1" dirty="0" smtClean="0"/>
              <a:t>Capital Fund</a:t>
            </a:r>
            <a:endParaRPr lang="en-CA" b="1" dirty="0"/>
          </a:p>
        </p:txBody>
      </p:sp>
      <p:sp>
        <p:nvSpPr>
          <p:cNvPr id="8" name="TextBox 7"/>
          <p:cNvSpPr txBox="1"/>
          <p:nvPr/>
        </p:nvSpPr>
        <p:spPr>
          <a:xfrm>
            <a:off x="490287" y="3491880"/>
            <a:ext cx="2956568" cy="369332"/>
          </a:xfrm>
          <a:prstGeom prst="rect">
            <a:avLst/>
          </a:prstGeom>
          <a:noFill/>
        </p:spPr>
        <p:txBody>
          <a:bodyPr wrap="square" rtlCol="0">
            <a:spAutoFit/>
          </a:bodyPr>
          <a:lstStyle/>
          <a:p>
            <a:r>
              <a:rPr lang="en-CA" b="1" dirty="0" smtClean="0"/>
              <a:t>Operating Fund</a:t>
            </a:r>
            <a:endParaRPr lang="en-CA" b="1" dirty="0"/>
          </a:p>
        </p:txBody>
      </p:sp>
      <p:sp>
        <p:nvSpPr>
          <p:cNvPr id="9" name="TextBox 8"/>
          <p:cNvSpPr txBox="1"/>
          <p:nvPr/>
        </p:nvSpPr>
        <p:spPr>
          <a:xfrm>
            <a:off x="4024903" y="4678207"/>
            <a:ext cx="2664296" cy="369332"/>
          </a:xfrm>
          <a:prstGeom prst="rect">
            <a:avLst/>
          </a:prstGeom>
          <a:noFill/>
        </p:spPr>
        <p:txBody>
          <a:bodyPr wrap="square" rtlCol="0">
            <a:spAutoFit/>
          </a:bodyPr>
          <a:lstStyle/>
          <a:p>
            <a:r>
              <a:rPr lang="en-CA" b="1" dirty="0" smtClean="0"/>
              <a:t>Reserve Funds</a:t>
            </a:r>
            <a:endParaRPr lang="en-CA" b="1" dirty="0"/>
          </a:p>
        </p:txBody>
      </p:sp>
      <p:sp>
        <p:nvSpPr>
          <p:cNvPr id="10" name="Right Arrow 9"/>
          <p:cNvSpPr/>
          <p:nvPr/>
        </p:nvSpPr>
        <p:spPr>
          <a:xfrm>
            <a:off x="3118700" y="4318167"/>
            <a:ext cx="8598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ight Arrow 10"/>
          <p:cNvSpPr/>
          <p:nvPr/>
        </p:nvSpPr>
        <p:spPr>
          <a:xfrm>
            <a:off x="4199693" y="5508104"/>
            <a:ext cx="115212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p:cNvSpPr>
            <a:spLocks noGrp="1"/>
          </p:cNvSpPr>
          <p:nvPr>
            <p:ph type="title"/>
          </p:nvPr>
        </p:nvSpPr>
        <p:spPr/>
        <p:txBody>
          <a:bodyPr/>
          <a:lstStyle/>
          <a:p>
            <a:r>
              <a:rPr lang="en-CA" dirty="0" smtClean="0"/>
              <a:t>Introduction</a:t>
            </a:r>
            <a:endParaRPr lang="en-CA" dirty="0"/>
          </a:p>
        </p:txBody>
      </p:sp>
    </p:spTree>
    <p:extLst>
      <p:ext uri="{BB962C8B-B14F-4D97-AF65-F5344CB8AC3E}">
        <p14:creationId xmlns:p14="http://schemas.microsoft.com/office/powerpoint/2010/main" val="157683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540727" y="2349044"/>
            <a:ext cx="5829300" cy="5903912"/>
          </a:xfrm>
        </p:spPr>
        <p:txBody>
          <a:bodyPr/>
          <a:lstStyle/>
          <a:p>
            <a:pPr marL="457200" lvl="1" indent="0">
              <a:buNone/>
            </a:pPr>
            <a:endParaRPr lang="en-CA" sz="2000" dirty="0" smtClean="0"/>
          </a:p>
          <a:p>
            <a:pPr marL="457200" lvl="1" indent="0">
              <a:buNone/>
            </a:pPr>
            <a:endParaRPr lang="en-CA" sz="2000" dirty="0"/>
          </a:p>
          <a:p>
            <a:pPr marL="57150" indent="0">
              <a:buNone/>
            </a:pPr>
            <a:r>
              <a:rPr lang="en-CA" sz="1400" dirty="0" smtClean="0"/>
              <a:t>Save $100 for emergency		Opening     $1,000</a:t>
            </a:r>
          </a:p>
          <a:p>
            <a:pPr marL="457200" lvl="1" indent="0">
              <a:buNone/>
            </a:pPr>
            <a:r>
              <a:rPr lang="en-CA" sz="1400" dirty="0" smtClean="0"/>
              <a:t>		</a:t>
            </a:r>
            <a:r>
              <a:rPr lang="en-CA" sz="1400" dirty="0"/>
              <a:t>	</a:t>
            </a:r>
            <a:r>
              <a:rPr lang="en-CA" sz="1400" dirty="0" smtClean="0"/>
              <a:t>             	add in 2014   </a:t>
            </a:r>
            <a:r>
              <a:rPr lang="en-CA" sz="1400" u="sng" dirty="0" smtClean="0"/>
              <a:t>$100</a:t>
            </a:r>
            <a:endParaRPr lang="en-CA" sz="1400" u="sng" dirty="0"/>
          </a:p>
          <a:p>
            <a:pPr lvl="8"/>
            <a:r>
              <a:rPr lang="en-CA" sz="1400" dirty="0" smtClean="0"/>
              <a:t>Ending    $1,100</a:t>
            </a:r>
          </a:p>
          <a:p>
            <a:pPr lvl="8"/>
            <a:endParaRPr lang="en-CA" sz="1400" dirty="0"/>
          </a:p>
          <a:p>
            <a:pPr marL="457200" lvl="1" indent="0">
              <a:buNone/>
            </a:pPr>
            <a:endParaRPr lang="en-CA" sz="1400" dirty="0"/>
          </a:p>
          <a:p>
            <a:pPr marL="57150" indent="0">
              <a:buNone/>
            </a:pPr>
            <a:r>
              <a:rPr lang="en-CA" sz="1400" dirty="0" smtClean="0"/>
              <a:t>Save $500 for capital</a:t>
            </a:r>
          </a:p>
          <a:p>
            <a:pPr marL="457200" lvl="1" indent="0">
              <a:buNone/>
            </a:pPr>
            <a:r>
              <a:rPr lang="en-CA" sz="1400" dirty="0"/>
              <a:t>	</a:t>
            </a:r>
            <a:r>
              <a:rPr lang="en-CA" sz="1400" dirty="0" smtClean="0"/>
              <a:t>		             Opening       $80,000</a:t>
            </a:r>
          </a:p>
          <a:p>
            <a:pPr lvl="7"/>
            <a:r>
              <a:rPr lang="en-CA" sz="1400" dirty="0" smtClean="0"/>
              <a:t>  add in 2014  </a:t>
            </a:r>
            <a:r>
              <a:rPr lang="en-CA" sz="1400" u="sng" dirty="0" smtClean="0"/>
              <a:t>$500</a:t>
            </a:r>
          </a:p>
          <a:p>
            <a:pPr lvl="7"/>
            <a:r>
              <a:rPr lang="en-CA" sz="1400" dirty="0" smtClean="0"/>
              <a:t>  Ending        $80,500</a:t>
            </a:r>
            <a:endParaRPr lang="en-CA" sz="1400" dirty="0"/>
          </a:p>
          <a:p>
            <a:pPr marL="342900" indent="-342900">
              <a:buFont typeface="Arial" panose="020B0604020202020204" pitchFamily="34" charset="0"/>
              <a:buChar char="•"/>
            </a:pPr>
            <a:endParaRPr lang="en-CA" sz="2000" dirty="0" smtClean="0"/>
          </a:p>
          <a:p>
            <a:pPr marL="0" indent="0">
              <a:buNone/>
            </a:pPr>
            <a:endParaRPr lang="en-CA" sz="2000" dirty="0"/>
          </a:p>
        </p:txBody>
      </p:sp>
      <p:sp>
        <p:nvSpPr>
          <p:cNvPr id="5" name="Right Arrow 4"/>
          <p:cNvSpPr/>
          <p:nvPr/>
        </p:nvSpPr>
        <p:spPr>
          <a:xfrm rot="1089949">
            <a:off x="2602009" y="4103846"/>
            <a:ext cx="115212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3705731" y="2181702"/>
            <a:ext cx="2748815" cy="369332"/>
          </a:xfrm>
          <a:prstGeom prst="rect">
            <a:avLst/>
          </a:prstGeom>
          <a:noFill/>
        </p:spPr>
        <p:txBody>
          <a:bodyPr wrap="square" rtlCol="0">
            <a:spAutoFit/>
          </a:bodyPr>
          <a:lstStyle/>
          <a:p>
            <a:r>
              <a:rPr lang="en-CA" b="1" dirty="0" smtClean="0"/>
              <a:t>Operating Reserve</a:t>
            </a:r>
            <a:endParaRPr lang="en-CA" b="1" dirty="0"/>
          </a:p>
        </p:txBody>
      </p:sp>
      <p:sp>
        <p:nvSpPr>
          <p:cNvPr id="8" name="TextBox 7"/>
          <p:cNvSpPr txBox="1"/>
          <p:nvPr/>
        </p:nvSpPr>
        <p:spPr>
          <a:xfrm>
            <a:off x="632959" y="1979712"/>
            <a:ext cx="2956568" cy="369332"/>
          </a:xfrm>
          <a:prstGeom prst="rect">
            <a:avLst/>
          </a:prstGeom>
          <a:noFill/>
        </p:spPr>
        <p:txBody>
          <a:bodyPr wrap="square" rtlCol="0">
            <a:spAutoFit/>
          </a:bodyPr>
          <a:lstStyle/>
          <a:p>
            <a:r>
              <a:rPr lang="en-CA" b="1" dirty="0" smtClean="0"/>
              <a:t>Operating Fund</a:t>
            </a:r>
            <a:endParaRPr lang="en-CA" b="1" dirty="0"/>
          </a:p>
        </p:txBody>
      </p:sp>
      <p:sp>
        <p:nvSpPr>
          <p:cNvPr id="9" name="TextBox 8"/>
          <p:cNvSpPr txBox="1"/>
          <p:nvPr/>
        </p:nvSpPr>
        <p:spPr>
          <a:xfrm>
            <a:off x="3747990" y="3914534"/>
            <a:ext cx="2664296" cy="369332"/>
          </a:xfrm>
          <a:prstGeom prst="rect">
            <a:avLst/>
          </a:prstGeom>
          <a:noFill/>
        </p:spPr>
        <p:txBody>
          <a:bodyPr wrap="square" rtlCol="0">
            <a:spAutoFit/>
          </a:bodyPr>
          <a:lstStyle/>
          <a:p>
            <a:r>
              <a:rPr lang="en-CA" b="1" dirty="0" smtClean="0"/>
              <a:t>Capital Reserve</a:t>
            </a:r>
            <a:endParaRPr lang="en-CA" b="1" dirty="0"/>
          </a:p>
        </p:txBody>
      </p:sp>
      <p:sp>
        <p:nvSpPr>
          <p:cNvPr id="10" name="Right Arrow 9"/>
          <p:cNvSpPr/>
          <p:nvPr/>
        </p:nvSpPr>
        <p:spPr>
          <a:xfrm rot="395442">
            <a:off x="3119795" y="2753148"/>
            <a:ext cx="95046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3701147" y="1795046"/>
            <a:ext cx="2664296" cy="369332"/>
          </a:xfrm>
          <a:prstGeom prst="rect">
            <a:avLst/>
          </a:prstGeom>
          <a:noFill/>
        </p:spPr>
        <p:txBody>
          <a:bodyPr wrap="square" rtlCol="0">
            <a:spAutoFit/>
          </a:bodyPr>
          <a:lstStyle/>
          <a:p>
            <a:r>
              <a:rPr lang="en-CA" b="1" dirty="0" smtClean="0"/>
              <a:t>Reserve Funds</a:t>
            </a:r>
            <a:endParaRPr lang="en-CA" b="1" dirty="0"/>
          </a:p>
        </p:txBody>
      </p:sp>
      <p:sp>
        <p:nvSpPr>
          <p:cNvPr id="4" name="Title 3"/>
          <p:cNvSpPr>
            <a:spLocks noGrp="1"/>
          </p:cNvSpPr>
          <p:nvPr>
            <p:ph type="title"/>
          </p:nvPr>
        </p:nvSpPr>
        <p:spPr/>
        <p:txBody>
          <a:bodyPr/>
          <a:lstStyle/>
          <a:p>
            <a:r>
              <a:rPr lang="en-CA" dirty="0" smtClean="0"/>
              <a:t>Introduction</a:t>
            </a:r>
            <a:endParaRPr lang="en-CA" dirty="0"/>
          </a:p>
        </p:txBody>
      </p:sp>
    </p:spTree>
    <p:extLst>
      <p:ext uri="{BB962C8B-B14F-4D97-AF65-F5344CB8AC3E}">
        <p14:creationId xmlns:p14="http://schemas.microsoft.com/office/powerpoint/2010/main" val="3580125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7" name="Rectangle 2"/>
          <p:cNvSpPr>
            <a:spLocks noGrp="1" noChangeArrowheads="1"/>
          </p:cNvSpPr>
          <p:nvPr>
            <p:ph type="title"/>
          </p:nvPr>
        </p:nvSpPr>
        <p:spPr/>
        <p:txBody>
          <a:bodyPr/>
          <a:lstStyle/>
          <a:p>
            <a:r>
              <a:rPr lang="en-US" dirty="0" smtClean="0"/>
              <a:t>2014 Draft Budget </a:t>
            </a:r>
            <a:r>
              <a:rPr lang="en-US" dirty="0"/>
              <a:t>Highlights</a:t>
            </a:r>
          </a:p>
        </p:txBody>
      </p:sp>
      <p:sp>
        <p:nvSpPr>
          <p:cNvPr id="231428" name="Rectangle 3"/>
          <p:cNvSpPr>
            <a:spLocks noGrp="1" noChangeArrowheads="1"/>
          </p:cNvSpPr>
          <p:nvPr>
            <p:ph type="body" idx="4294967295"/>
          </p:nvPr>
        </p:nvSpPr>
        <p:spPr/>
        <p:txBody>
          <a:bodyPr/>
          <a:lstStyle/>
          <a:p>
            <a:pPr>
              <a:buFont typeface="Wingdings" panose="05000000000000000000" pitchFamily="2" charset="2"/>
              <a:buChar char="Ø"/>
            </a:pPr>
            <a:r>
              <a:rPr lang="en-US" sz="2800" dirty="0" smtClean="0"/>
              <a:t>$39.9M </a:t>
            </a:r>
            <a:r>
              <a:rPr lang="en-US" sz="2800" dirty="0"/>
              <a:t>in total </a:t>
            </a:r>
            <a:r>
              <a:rPr lang="en-US" sz="2800" dirty="0" smtClean="0"/>
              <a:t>expenditures</a:t>
            </a:r>
          </a:p>
          <a:p>
            <a:pPr>
              <a:buFont typeface="Wingdings" panose="05000000000000000000" pitchFamily="2" charset="2"/>
              <a:buChar char="Ø"/>
            </a:pPr>
            <a:endParaRPr lang="en-US" sz="2800" dirty="0"/>
          </a:p>
          <a:p>
            <a:pPr>
              <a:buFont typeface="Wingdings" panose="05000000000000000000" pitchFamily="2" charset="2"/>
              <a:buChar char="Ø"/>
            </a:pPr>
            <a:r>
              <a:rPr lang="en-US" sz="2800" dirty="0" smtClean="0"/>
              <a:t>$20.9M </a:t>
            </a:r>
            <a:r>
              <a:rPr lang="en-US" sz="2800" dirty="0"/>
              <a:t>in offsetting </a:t>
            </a:r>
            <a:r>
              <a:rPr lang="en-US" sz="2800" dirty="0" smtClean="0"/>
              <a:t>revenues</a:t>
            </a:r>
          </a:p>
          <a:p>
            <a:pPr>
              <a:buFont typeface="Wingdings" panose="05000000000000000000" pitchFamily="2" charset="2"/>
              <a:buChar char="Ø"/>
            </a:pPr>
            <a:endParaRPr lang="en-US" sz="2800" dirty="0"/>
          </a:p>
          <a:p>
            <a:pPr>
              <a:buFont typeface="Wingdings" panose="05000000000000000000" pitchFamily="2" charset="2"/>
              <a:buChar char="Ø"/>
            </a:pPr>
            <a:r>
              <a:rPr lang="en-US" sz="2800" dirty="0" smtClean="0"/>
              <a:t>$19M </a:t>
            </a:r>
            <a:r>
              <a:rPr lang="en-US" sz="2800" dirty="0"/>
              <a:t>net cost of operations ($</a:t>
            </a:r>
            <a:r>
              <a:rPr lang="en-US" sz="2800" dirty="0" smtClean="0"/>
              <a:t>18M </a:t>
            </a:r>
            <a:r>
              <a:rPr lang="en-US" sz="2800" dirty="0"/>
              <a:t>in </a:t>
            </a:r>
            <a:r>
              <a:rPr lang="en-US" sz="2800" dirty="0" smtClean="0"/>
              <a:t>2013)</a:t>
            </a:r>
          </a:p>
          <a:p>
            <a:pPr>
              <a:buFont typeface="Wingdings" panose="05000000000000000000" pitchFamily="2" charset="2"/>
              <a:buChar char="Ø"/>
            </a:pPr>
            <a:endParaRPr lang="en-US" sz="2800" dirty="0" smtClean="0"/>
          </a:p>
          <a:p>
            <a:pPr>
              <a:buFont typeface="Wingdings" panose="05000000000000000000" pitchFamily="2" charset="2"/>
              <a:buChar char="Ø"/>
            </a:pPr>
            <a:r>
              <a:rPr lang="en-US" sz="2800" dirty="0" smtClean="0"/>
              <a:t>5.5% shift in net cost of operations over 2013</a:t>
            </a:r>
            <a:endParaRPr lang="en-US" sz="2800" dirty="0"/>
          </a:p>
          <a:p>
            <a:pPr>
              <a:buFont typeface="Wingdings" panose="05000000000000000000" pitchFamily="2" charset="2"/>
              <a:buChar char="Ø"/>
            </a:pPr>
            <a:endParaRPr lang="en-US" sz="2800" dirty="0"/>
          </a:p>
          <a:p>
            <a:pPr>
              <a:buNone/>
            </a:pPr>
            <a:endParaRPr lang="en-US" sz="2800" b="1" dirty="0" smtClean="0">
              <a:solidFill>
                <a:srgbClr val="663300"/>
              </a:solidFill>
            </a:endParaRPr>
          </a:p>
          <a:p>
            <a:pPr>
              <a:buNone/>
            </a:pPr>
            <a:r>
              <a:rPr lang="en-US" sz="2800" b="1" dirty="0">
                <a:solidFill>
                  <a:srgbClr val="663300"/>
                </a:solidFill>
              </a:rPr>
              <a:t>	</a:t>
            </a:r>
            <a:endParaRPr lang="en-US" sz="2800" dirty="0"/>
          </a:p>
        </p:txBody>
      </p:sp>
    </p:spTree>
    <p:extLst>
      <p:ext uri="{BB962C8B-B14F-4D97-AF65-F5344CB8AC3E}">
        <p14:creationId xmlns:p14="http://schemas.microsoft.com/office/powerpoint/2010/main" val="107951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CA" sz="3600" dirty="0" smtClean="0"/>
              <a:t>Draft Budget Highlights</a:t>
            </a:r>
            <a:endParaRPr lang="en-CA" sz="3600" dirty="0"/>
          </a:p>
        </p:txBody>
      </p:sp>
      <p:sp>
        <p:nvSpPr>
          <p:cNvPr id="3" name="Content Placeholder 2"/>
          <p:cNvSpPr>
            <a:spLocks noGrp="1"/>
          </p:cNvSpPr>
          <p:nvPr>
            <p:ph idx="4294967295"/>
          </p:nvPr>
        </p:nvSpPr>
        <p:spPr>
          <a:xfrm>
            <a:off x="342900" y="2843808"/>
            <a:ext cx="6172200" cy="4674592"/>
          </a:xfrm>
          <a:prstGeom prst="rect">
            <a:avLst/>
          </a:prstGeom>
        </p:spPr>
        <p:txBody>
          <a:bodyPr/>
          <a:lstStyle/>
          <a:p>
            <a:pPr marL="0" indent="0" algn="ctr">
              <a:lnSpc>
                <a:spcPct val="200000"/>
              </a:lnSpc>
              <a:buNone/>
            </a:pPr>
            <a:r>
              <a:rPr lang="en-US" b="1" dirty="0" smtClean="0">
                <a:solidFill>
                  <a:srgbClr val="663300"/>
                </a:solidFill>
              </a:rPr>
              <a:t>Total tax </a:t>
            </a:r>
            <a:r>
              <a:rPr lang="en-US" b="1" dirty="0">
                <a:solidFill>
                  <a:srgbClr val="663300"/>
                </a:solidFill>
              </a:rPr>
              <a:t>increase </a:t>
            </a:r>
            <a:r>
              <a:rPr lang="en-US" b="1" dirty="0" smtClean="0">
                <a:solidFill>
                  <a:srgbClr val="663300"/>
                </a:solidFill>
              </a:rPr>
              <a:t>proposed is 1.49%</a:t>
            </a:r>
          </a:p>
          <a:p>
            <a:pPr marL="0" indent="0" algn="ctr">
              <a:lnSpc>
                <a:spcPct val="200000"/>
              </a:lnSpc>
              <a:buNone/>
            </a:pPr>
            <a:endParaRPr lang="en-US" b="1" dirty="0">
              <a:solidFill>
                <a:srgbClr val="663300"/>
              </a:solidFill>
            </a:endParaRPr>
          </a:p>
          <a:p>
            <a:pPr marL="0" indent="0" algn="ctr">
              <a:lnSpc>
                <a:spcPct val="200000"/>
              </a:lnSpc>
              <a:buNone/>
            </a:pPr>
            <a:r>
              <a:rPr lang="en-US" b="1" dirty="0" smtClean="0">
                <a:solidFill>
                  <a:srgbClr val="663300"/>
                </a:solidFill>
              </a:rPr>
              <a:t> </a:t>
            </a:r>
          </a:p>
        </p:txBody>
      </p:sp>
    </p:spTree>
    <p:extLst>
      <p:ext uri="{BB962C8B-B14F-4D97-AF65-F5344CB8AC3E}">
        <p14:creationId xmlns:p14="http://schemas.microsoft.com/office/powerpoint/2010/main" val="2291565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CA" sz="3600" dirty="0" smtClean="0"/>
              <a:t>Draft Budget Highlights</a:t>
            </a:r>
            <a:endParaRPr lang="en-CA" sz="3600" dirty="0"/>
          </a:p>
        </p:txBody>
      </p:sp>
      <p:sp>
        <p:nvSpPr>
          <p:cNvPr id="3" name="Content Placeholder 2"/>
          <p:cNvSpPr>
            <a:spLocks noGrp="1"/>
          </p:cNvSpPr>
          <p:nvPr>
            <p:ph idx="4294967295"/>
          </p:nvPr>
        </p:nvSpPr>
        <p:spPr>
          <a:xfrm>
            <a:off x="342900" y="2133600"/>
            <a:ext cx="6172200" cy="5384800"/>
          </a:xfrm>
          <a:prstGeom prst="rect">
            <a:avLst/>
          </a:prstGeom>
        </p:spPr>
        <p:txBody>
          <a:bodyPr/>
          <a:lstStyle/>
          <a:p>
            <a:pPr marL="0" indent="0" algn="ctr">
              <a:lnSpc>
                <a:spcPct val="200000"/>
              </a:lnSpc>
              <a:buNone/>
            </a:pPr>
            <a:r>
              <a:rPr lang="en-US" b="1" dirty="0" smtClean="0">
                <a:solidFill>
                  <a:srgbClr val="663300"/>
                </a:solidFill>
              </a:rPr>
              <a:t> Net cost of fire service increased by 4% growth </a:t>
            </a:r>
          </a:p>
          <a:p>
            <a:pPr marL="0" indent="0" algn="ctr">
              <a:lnSpc>
                <a:spcPct val="200000"/>
              </a:lnSpc>
              <a:buNone/>
            </a:pPr>
            <a:endParaRPr lang="en-US" b="1" dirty="0">
              <a:solidFill>
                <a:srgbClr val="663300"/>
              </a:solidFill>
            </a:endParaRPr>
          </a:p>
          <a:p>
            <a:pPr marL="0" indent="0" algn="ctr">
              <a:lnSpc>
                <a:spcPct val="200000"/>
              </a:lnSpc>
              <a:buNone/>
            </a:pPr>
            <a:r>
              <a:rPr lang="en-US" b="1" dirty="0" smtClean="0">
                <a:solidFill>
                  <a:srgbClr val="663300"/>
                </a:solidFill>
              </a:rPr>
              <a:t>0% Fire Tax increase</a:t>
            </a:r>
          </a:p>
          <a:p>
            <a:pPr marL="0" indent="0">
              <a:lnSpc>
                <a:spcPct val="200000"/>
              </a:lnSpc>
              <a:buNone/>
            </a:pPr>
            <a:endParaRPr lang="en-US" b="1" dirty="0" smtClean="0">
              <a:solidFill>
                <a:srgbClr val="663300"/>
              </a:solidFill>
            </a:endParaRPr>
          </a:p>
        </p:txBody>
      </p:sp>
    </p:spTree>
    <p:extLst>
      <p:ext uri="{BB962C8B-B14F-4D97-AF65-F5344CB8AC3E}">
        <p14:creationId xmlns:p14="http://schemas.microsoft.com/office/powerpoint/2010/main" val="681119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222736923"/>
              </p:ext>
            </p:extLst>
          </p:nvPr>
        </p:nvGraphicFramePr>
        <p:xfrm>
          <a:off x="548680" y="1835696"/>
          <a:ext cx="5759450" cy="626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lstStyle/>
          <a:p>
            <a:r>
              <a:rPr lang="en-CA" dirty="0" smtClean="0"/>
              <a:t>Agenda</a:t>
            </a:r>
            <a:endParaRPr lang="en-CA" dirty="0"/>
          </a:p>
        </p:txBody>
      </p:sp>
    </p:spTree>
    <p:extLst>
      <p:ext uri="{BB962C8B-B14F-4D97-AF65-F5344CB8AC3E}">
        <p14:creationId xmlns:p14="http://schemas.microsoft.com/office/powerpoint/2010/main" val="3672310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42900" y="2133600"/>
            <a:ext cx="6172200" cy="5384800"/>
          </a:xfrm>
          <a:prstGeom prst="rect">
            <a:avLst/>
          </a:prstGeom>
        </p:spPr>
        <p:txBody>
          <a:bodyPr/>
          <a:lstStyle/>
          <a:p>
            <a:pPr marL="0" indent="0" algn="ctr">
              <a:lnSpc>
                <a:spcPct val="200000"/>
              </a:lnSpc>
              <a:buNone/>
            </a:pPr>
            <a:r>
              <a:rPr lang="en-US" b="1" dirty="0" smtClean="0">
                <a:solidFill>
                  <a:srgbClr val="663300"/>
                </a:solidFill>
              </a:rPr>
              <a:t> Net cost of municipal services excluding Fire increased by 4% growth </a:t>
            </a:r>
          </a:p>
          <a:p>
            <a:pPr marL="0" indent="0" algn="ctr">
              <a:lnSpc>
                <a:spcPct val="200000"/>
              </a:lnSpc>
              <a:buNone/>
            </a:pPr>
            <a:endParaRPr lang="en-US" b="1" dirty="0">
              <a:solidFill>
                <a:srgbClr val="663300"/>
              </a:solidFill>
            </a:endParaRPr>
          </a:p>
          <a:p>
            <a:pPr marL="0" indent="0" algn="ctr">
              <a:lnSpc>
                <a:spcPct val="200000"/>
              </a:lnSpc>
              <a:buNone/>
            </a:pPr>
            <a:r>
              <a:rPr lang="en-US" b="1" dirty="0" smtClean="0">
                <a:solidFill>
                  <a:srgbClr val="663300"/>
                </a:solidFill>
              </a:rPr>
              <a:t>2% Tax increase </a:t>
            </a:r>
          </a:p>
          <a:p>
            <a:pPr marL="0" indent="0" algn="ctr">
              <a:lnSpc>
                <a:spcPct val="200000"/>
              </a:lnSpc>
              <a:buNone/>
            </a:pPr>
            <a:endParaRPr lang="en-US" b="1" dirty="0">
              <a:solidFill>
                <a:srgbClr val="663300"/>
              </a:solidFill>
            </a:endParaRPr>
          </a:p>
          <a:p>
            <a:pPr marL="0" indent="0">
              <a:lnSpc>
                <a:spcPct val="200000"/>
              </a:lnSpc>
              <a:buNone/>
            </a:pPr>
            <a:endParaRPr lang="en-US" b="1" dirty="0" smtClean="0">
              <a:solidFill>
                <a:srgbClr val="663300"/>
              </a:solidFill>
            </a:endParaRPr>
          </a:p>
        </p:txBody>
      </p:sp>
      <p:sp>
        <p:nvSpPr>
          <p:cNvPr id="4" name="Title 3"/>
          <p:cNvSpPr>
            <a:spLocks noGrp="1"/>
          </p:cNvSpPr>
          <p:nvPr>
            <p:ph type="title"/>
          </p:nvPr>
        </p:nvSpPr>
        <p:spPr/>
        <p:txBody>
          <a:bodyPr/>
          <a:lstStyle/>
          <a:p>
            <a:r>
              <a:rPr lang="en-CA" sz="3600" dirty="0" smtClean="0"/>
              <a:t>Draft Budget Highlights</a:t>
            </a:r>
            <a:endParaRPr lang="en-CA" sz="3600" dirty="0"/>
          </a:p>
        </p:txBody>
      </p:sp>
    </p:spTree>
    <p:extLst>
      <p:ext uri="{BB962C8B-B14F-4D97-AF65-F5344CB8AC3E}">
        <p14:creationId xmlns:p14="http://schemas.microsoft.com/office/powerpoint/2010/main" val="523256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60648" y="1835696"/>
            <a:ext cx="6172200" cy="5607050"/>
          </a:xfrm>
        </p:spPr>
        <p:txBody>
          <a:bodyPr/>
          <a:lstStyle/>
          <a:p>
            <a:pPr marL="0" indent="0">
              <a:spcBef>
                <a:spcPts val="0"/>
              </a:spcBef>
              <a:buNone/>
            </a:pPr>
            <a:r>
              <a:rPr lang="en-CA" sz="2400" b="1" dirty="0" smtClean="0"/>
              <a:t>Budget balanced by… </a:t>
            </a:r>
          </a:p>
          <a:p>
            <a:pPr>
              <a:lnSpc>
                <a:spcPct val="200000"/>
              </a:lnSpc>
              <a:buFont typeface="Wingdings" panose="05000000000000000000" pitchFamily="2" charset="2"/>
              <a:buChar char="Ø"/>
            </a:pPr>
            <a:r>
              <a:rPr lang="en-CA" sz="2800" dirty="0" smtClean="0"/>
              <a:t>Cost </a:t>
            </a:r>
            <a:r>
              <a:rPr lang="en-CA" sz="2800" dirty="0" smtClean="0"/>
              <a:t>containment </a:t>
            </a:r>
            <a:endParaRPr lang="en-CA" sz="2800" dirty="0"/>
          </a:p>
          <a:p>
            <a:pPr>
              <a:lnSpc>
                <a:spcPct val="200000"/>
              </a:lnSpc>
              <a:buFont typeface="Wingdings" panose="05000000000000000000" pitchFamily="2" charset="2"/>
              <a:buChar char="Ø"/>
            </a:pPr>
            <a:r>
              <a:rPr lang="en-CA" sz="2800" dirty="0" smtClean="0"/>
              <a:t>Growth </a:t>
            </a:r>
            <a:r>
              <a:rPr lang="en-CA" sz="2800" dirty="0" smtClean="0"/>
              <a:t>revenues</a:t>
            </a:r>
            <a:endParaRPr lang="en-CA" sz="2800" dirty="0"/>
          </a:p>
          <a:p>
            <a:pPr>
              <a:lnSpc>
                <a:spcPct val="200000"/>
              </a:lnSpc>
              <a:buFont typeface="Wingdings" panose="05000000000000000000" pitchFamily="2" charset="2"/>
              <a:buChar char="Ø"/>
            </a:pPr>
            <a:r>
              <a:rPr lang="en-CA" sz="2800" dirty="0" smtClean="0"/>
              <a:t>Deferral </a:t>
            </a:r>
            <a:r>
              <a:rPr lang="en-CA" sz="2800" dirty="0" smtClean="0"/>
              <a:t>of lower priority capital and operating projects </a:t>
            </a:r>
            <a:endParaRPr lang="en-CA" sz="2800" dirty="0"/>
          </a:p>
        </p:txBody>
      </p:sp>
      <p:sp>
        <p:nvSpPr>
          <p:cNvPr id="4" name="Title 3"/>
          <p:cNvSpPr>
            <a:spLocks noGrp="1"/>
          </p:cNvSpPr>
          <p:nvPr>
            <p:ph type="title"/>
          </p:nvPr>
        </p:nvSpPr>
        <p:spPr/>
        <p:txBody>
          <a:bodyPr/>
          <a:lstStyle/>
          <a:p>
            <a:r>
              <a:rPr lang="en-CA" sz="3600" dirty="0" smtClean="0"/>
              <a:t>Draft Budget Highlights</a:t>
            </a:r>
            <a:endParaRPr lang="en-CA" sz="3600" dirty="0"/>
          </a:p>
        </p:txBody>
      </p:sp>
    </p:spTree>
    <p:extLst>
      <p:ext uri="{BB962C8B-B14F-4D97-AF65-F5344CB8AC3E}">
        <p14:creationId xmlns:p14="http://schemas.microsoft.com/office/powerpoint/2010/main" val="942865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4294967295"/>
          </p:nvPr>
        </p:nvSpPr>
        <p:spPr>
          <a:xfrm>
            <a:off x="377848" y="1835696"/>
            <a:ext cx="6172200" cy="6042025"/>
          </a:xfrm>
        </p:spPr>
        <p:txBody>
          <a:bodyPr/>
          <a:lstStyle/>
          <a:p>
            <a:pPr>
              <a:buFont typeface="Wingdings" panose="05000000000000000000" pitchFamily="2" charset="2"/>
              <a:buChar char="Ø"/>
            </a:pPr>
            <a:r>
              <a:rPr lang="en-CA" sz="2700" dirty="0" smtClean="0"/>
              <a:t>Our workforce consists of a total of 298 employees employed in</a:t>
            </a:r>
          </a:p>
          <a:p>
            <a:pPr lvl="1">
              <a:buFont typeface="Wingdings" panose="05000000000000000000" pitchFamily="2" charset="2"/>
              <a:buChar char="Ø"/>
            </a:pPr>
            <a:r>
              <a:rPr lang="en-CA" sz="2700" dirty="0" smtClean="0"/>
              <a:t>149 full-time, perm. part-time positions</a:t>
            </a:r>
          </a:p>
          <a:p>
            <a:pPr lvl="1">
              <a:buFont typeface="Wingdings" panose="05000000000000000000" pitchFamily="2" charset="2"/>
              <a:buChar char="Ø"/>
            </a:pPr>
            <a:r>
              <a:rPr lang="en-CA" sz="2700" dirty="0" smtClean="0"/>
              <a:t>149 casual and seasonal positions</a:t>
            </a:r>
          </a:p>
          <a:p>
            <a:pPr marL="342900" indent="-342900">
              <a:buFont typeface="Arial" panose="020B0604020202020204" pitchFamily="34" charset="0"/>
              <a:buChar char="•"/>
            </a:pPr>
            <a:endParaRPr lang="en-CA" sz="2700" dirty="0" smtClean="0"/>
          </a:p>
          <a:p>
            <a:pPr marL="342900" indent="-342900">
              <a:buFont typeface="Arial" panose="020B0604020202020204" pitchFamily="34" charset="0"/>
              <a:buChar char="•"/>
            </a:pPr>
            <a:endParaRPr lang="en-CA" sz="2700" dirty="0" smtClean="0"/>
          </a:p>
          <a:p>
            <a:pPr marL="342900" indent="-342900">
              <a:buFont typeface="Arial" panose="020B0604020202020204" pitchFamily="34" charset="0"/>
              <a:buChar char="•"/>
            </a:pPr>
            <a:endParaRPr lang="en-CA" sz="2700" dirty="0"/>
          </a:p>
          <a:p>
            <a:endParaRPr lang="en-CA" sz="2700" dirty="0" smtClean="0"/>
          </a:p>
          <a:p>
            <a:pPr marL="342900" indent="-342900">
              <a:buFont typeface="Arial" panose="020B0604020202020204" pitchFamily="34" charset="0"/>
              <a:buChar char="•"/>
            </a:pPr>
            <a:endParaRPr lang="en-CA" sz="2700" dirty="0" smtClean="0"/>
          </a:p>
          <a:p>
            <a:pPr marL="342900" indent="-342900">
              <a:buFont typeface="Arial" panose="020B0604020202020204" pitchFamily="34" charset="0"/>
              <a:buChar char="•"/>
            </a:pPr>
            <a:endParaRPr lang="en-CA" sz="2700" dirty="0" smtClean="0"/>
          </a:p>
          <a:p>
            <a:endParaRPr lang="en-CA" sz="27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535" y="4580953"/>
            <a:ext cx="3191238" cy="188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tracey.radloff\AppData\Local\Microsoft\Windows\Temporary Internet Files\Content.Outlook\6XGOUADU\Staff Nov5-08- 0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7001" y="4580954"/>
            <a:ext cx="3532643" cy="26494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racey.radloff\AppData\Local\Microsoft\Windows\Temporary Internet Files\Content.Outlook\6XGOUADU\Maintenance Cre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079" y="6300192"/>
            <a:ext cx="2732923" cy="204969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CA" dirty="0" smtClean="0"/>
              <a:t>Workforce</a:t>
            </a:r>
            <a:endParaRPr lang="en-CA" dirty="0"/>
          </a:p>
        </p:txBody>
      </p:sp>
    </p:spTree>
    <p:extLst>
      <p:ext uri="{BB962C8B-B14F-4D97-AF65-F5344CB8AC3E}">
        <p14:creationId xmlns:p14="http://schemas.microsoft.com/office/powerpoint/2010/main" val="1290332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8596" name="Rectangle 3"/>
          <p:cNvSpPr>
            <a:spLocks noGrp="1" noChangeArrowheads="1"/>
          </p:cNvSpPr>
          <p:nvPr>
            <p:ph type="body" idx="4294967295"/>
          </p:nvPr>
        </p:nvSpPr>
        <p:spPr>
          <a:xfrm>
            <a:off x="332656" y="1835696"/>
            <a:ext cx="6172200" cy="5826720"/>
          </a:xfrm>
        </p:spPr>
        <p:txBody>
          <a:bodyPr/>
          <a:lstStyle/>
          <a:p>
            <a:pPr>
              <a:buFontTx/>
              <a:buNone/>
            </a:pPr>
            <a:r>
              <a:rPr lang="en-US" sz="2600" b="1" dirty="0" smtClean="0"/>
              <a:t>Process for staffing:</a:t>
            </a:r>
          </a:p>
          <a:p>
            <a:pPr>
              <a:buFontTx/>
              <a:buNone/>
            </a:pPr>
            <a:endParaRPr lang="en-US" sz="2600" dirty="0" smtClean="0"/>
          </a:p>
          <a:p>
            <a:pPr>
              <a:buFont typeface="Wingdings" panose="05000000000000000000" pitchFamily="2" charset="2"/>
              <a:buChar char="Ø"/>
            </a:pPr>
            <a:r>
              <a:rPr lang="en-US" sz="2600" dirty="0" smtClean="0"/>
              <a:t>Staffing requests submitted through budget cycle</a:t>
            </a:r>
          </a:p>
          <a:p>
            <a:pPr>
              <a:buFont typeface="Wingdings" panose="05000000000000000000" pitchFamily="2" charset="2"/>
              <a:buChar char="Ø"/>
            </a:pPr>
            <a:endParaRPr lang="en-US" sz="2600" dirty="0" smtClean="0"/>
          </a:p>
          <a:p>
            <a:pPr>
              <a:buFont typeface="Wingdings" panose="05000000000000000000" pitchFamily="2" charset="2"/>
              <a:buChar char="Ø"/>
            </a:pPr>
            <a:r>
              <a:rPr lang="en-US" sz="2600" dirty="0" smtClean="0"/>
              <a:t>Reviewed by SLT</a:t>
            </a:r>
          </a:p>
          <a:p>
            <a:pPr>
              <a:buFont typeface="Wingdings" panose="05000000000000000000" pitchFamily="2" charset="2"/>
              <a:buChar char="Ø"/>
            </a:pPr>
            <a:endParaRPr lang="en-US" sz="2600" dirty="0" smtClean="0"/>
          </a:p>
          <a:p>
            <a:pPr>
              <a:buFont typeface="Wingdings" panose="05000000000000000000" pitchFamily="2" charset="2"/>
              <a:buChar char="Ø"/>
            </a:pPr>
            <a:r>
              <a:rPr lang="en-US" sz="2600" dirty="0" smtClean="0"/>
              <a:t>Recommendations brought to Council on a priority basis</a:t>
            </a:r>
            <a:endParaRPr lang="en-US" sz="2600" dirty="0"/>
          </a:p>
        </p:txBody>
      </p:sp>
      <p:sp>
        <p:nvSpPr>
          <p:cNvPr id="2" name="Title 1"/>
          <p:cNvSpPr>
            <a:spLocks noGrp="1"/>
          </p:cNvSpPr>
          <p:nvPr>
            <p:ph type="title"/>
          </p:nvPr>
        </p:nvSpPr>
        <p:spPr/>
        <p:txBody>
          <a:bodyPr/>
          <a:lstStyle/>
          <a:p>
            <a:r>
              <a:rPr lang="en-CA" dirty="0" smtClean="0"/>
              <a:t>Workforce</a:t>
            </a:r>
            <a:endParaRPr lang="en-CA" dirty="0"/>
          </a:p>
        </p:txBody>
      </p:sp>
    </p:spTree>
    <p:extLst>
      <p:ext uri="{BB962C8B-B14F-4D97-AF65-F5344CB8AC3E}">
        <p14:creationId xmlns:p14="http://schemas.microsoft.com/office/powerpoint/2010/main" val="513846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6" name="Rectangle 3"/>
          <p:cNvSpPr>
            <a:spLocks noGrp="1" noChangeArrowheads="1"/>
          </p:cNvSpPr>
          <p:nvPr>
            <p:ph type="body" idx="4294967295"/>
          </p:nvPr>
        </p:nvSpPr>
        <p:spPr>
          <a:xfrm>
            <a:off x="332656" y="1907704"/>
            <a:ext cx="6172200" cy="5826720"/>
          </a:xfrm>
        </p:spPr>
        <p:txBody>
          <a:bodyPr/>
          <a:lstStyle/>
          <a:p>
            <a:pPr>
              <a:buFontTx/>
              <a:buNone/>
            </a:pPr>
            <a:r>
              <a:rPr lang="en-US" sz="2600" b="1" dirty="0" smtClean="0"/>
              <a:t>192.35 </a:t>
            </a:r>
            <a:r>
              <a:rPr lang="en-US" sz="2600" b="1" dirty="0"/>
              <a:t>FTE for </a:t>
            </a:r>
            <a:r>
              <a:rPr lang="en-US" sz="2600" b="1" dirty="0" smtClean="0"/>
              <a:t>2014</a:t>
            </a:r>
            <a:endParaRPr lang="en-US" sz="2600" b="1" dirty="0"/>
          </a:p>
          <a:p>
            <a:endParaRPr lang="en-US" sz="2600" dirty="0"/>
          </a:p>
          <a:p>
            <a:pPr>
              <a:buFont typeface="Wingdings" panose="05000000000000000000" pitchFamily="2" charset="2"/>
              <a:buChar char="Ø"/>
            </a:pPr>
            <a:r>
              <a:rPr lang="en-US" sz="2600" dirty="0"/>
              <a:t>FTE = Full Time Equivalent</a:t>
            </a:r>
          </a:p>
          <a:p>
            <a:pPr marL="914400" lvl="2" indent="0">
              <a:buNone/>
            </a:pPr>
            <a:r>
              <a:rPr lang="en-US" sz="2600" dirty="0"/>
              <a:t>Is a unit of measure which is equal to one full time </a:t>
            </a:r>
            <a:r>
              <a:rPr lang="en-US" sz="2600" dirty="0" smtClean="0"/>
              <a:t>position</a:t>
            </a:r>
          </a:p>
          <a:p>
            <a:pPr marL="914400" lvl="2" indent="0">
              <a:buNone/>
            </a:pPr>
            <a:endParaRPr lang="en-US" sz="2600" dirty="0"/>
          </a:p>
          <a:p>
            <a:pPr>
              <a:buFont typeface="Wingdings" panose="05000000000000000000" pitchFamily="2" charset="2"/>
              <a:buChar char="Ø"/>
            </a:pPr>
            <a:r>
              <a:rPr lang="en-US" sz="2600" dirty="0"/>
              <a:t>I</a:t>
            </a:r>
            <a:r>
              <a:rPr lang="en-US" sz="2600" dirty="0" smtClean="0"/>
              <a:t>ncrease </a:t>
            </a:r>
            <a:r>
              <a:rPr lang="en-US" sz="2600" dirty="0"/>
              <a:t>of </a:t>
            </a:r>
            <a:r>
              <a:rPr lang="en-US" sz="2600" b="1" dirty="0" smtClean="0"/>
              <a:t>6.5</a:t>
            </a:r>
            <a:r>
              <a:rPr lang="en-US" sz="2600" dirty="0" smtClean="0"/>
              <a:t> </a:t>
            </a:r>
            <a:r>
              <a:rPr lang="en-US" sz="2600" dirty="0"/>
              <a:t>FTE from </a:t>
            </a:r>
            <a:r>
              <a:rPr lang="en-US" sz="2600" dirty="0" smtClean="0"/>
              <a:t>2013 </a:t>
            </a:r>
          </a:p>
          <a:p>
            <a:pPr lvl="1"/>
            <a:r>
              <a:rPr lang="en-US" sz="2600" dirty="0" smtClean="0"/>
              <a:t>Includes 3 FTE to change from contracted to in-house assessment services</a:t>
            </a:r>
            <a:endParaRPr lang="en-US" sz="2600" dirty="0"/>
          </a:p>
        </p:txBody>
      </p:sp>
      <p:sp>
        <p:nvSpPr>
          <p:cNvPr id="2" name="Title 1"/>
          <p:cNvSpPr>
            <a:spLocks noGrp="1"/>
          </p:cNvSpPr>
          <p:nvPr>
            <p:ph type="title"/>
          </p:nvPr>
        </p:nvSpPr>
        <p:spPr/>
        <p:txBody>
          <a:bodyPr/>
          <a:lstStyle/>
          <a:p>
            <a:r>
              <a:rPr lang="en-CA" dirty="0" smtClean="0"/>
              <a:t>Workforce</a:t>
            </a:r>
            <a:endParaRPr lang="en-CA" dirty="0"/>
          </a:p>
        </p:txBody>
      </p:sp>
    </p:spTree>
    <p:extLst>
      <p:ext uri="{BB962C8B-B14F-4D97-AF65-F5344CB8AC3E}">
        <p14:creationId xmlns:p14="http://schemas.microsoft.com/office/powerpoint/2010/main" val="2436044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4" name="Rectangle 3"/>
          <p:cNvSpPr>
            <a:spLocks noGrp="1" noChangeArrowheads="1"/>
          </p:cNvSpPr>
          <p:nvPr>
            <p:ph type="body" idx="4294967295"/>
          </p:nvPr>
        </p:nvSpPr>
        <p:spPr>
          <a:xfrm>
            <a:off x="332656" y="1907704"/>
            <a:ext cx="6172200" cy="5832648"/>
          </a:xfrm>
        </p:spPr>
        <p:txBody>
          <a:bodyPr/>
          <a:lstStyle/>
          <a:p>
            <a:pPr>
              <a:lnSpc>
                <a:spcPct val="80000"/>
              </a:lnSpc>
              <a:buFontTx/>
              <a:buNone/>
            </a:pPr>
            <a:r>
              <a:rPr lang="en-US" sz="2600" b="1" dirty="0"/>
              <a:t>Year to Year </a:t>
            </a:r>
          </a:p>
          <a:p>
            <a:pPr>
              <a:lnSpc>
                <a:spcPct val="80000"/>
              </a:lnSpc>
              <a:buFontTx/>
              <a:buNone/>
            </a:pPr>
            <a:endParaRPr lang="en-US" sz="2600" b="1" dirty="0"/>
          </a:p>
          <a:p>
            <a:pPr>
              <a:lnSpc>
                <a:spcPct val="80000"/>
              </a:lnSpc>
              <a:buFont typeface="Wingdings" panose="05000000000000000000" pitchFamily="2" charset="2"/>
              <a:buChar char="Ø"/>
            </a:pPr>
            <a:r>
              <a:rPr lang="en-US" sz="2600" dirty="0" smtClean="0"/>
              <a:t>$16.8 million </a:t>
            </a:r>
            <a:r>
              <a:rPr lang="en-US" sz="2600" dirty="0"/>
              <a:t>in </a:t>
            </a:r>
            <a:r>
              <a:rPr lang="en-US" sz="2600" dirty="0" smtClean="0"/>
              <a:t>2014</a:t>
            </a:r>
            <a:endParaRPr lang="en-US" sz="2600" dirty="0"/>
          </a:p>
          <a:p>
            <a:pPr>
              <a:lnSpc>
                <a:spcPct val="80000"/>
              </a:lnSpc>
              <a:buFont typeface="Wingdings" panose="05000000000000000000" pitchFamily="2" charset="2"/>
              <a:buChar char="Ø"/>
            </a:pPr>
            <a:endParaRPr lang="en-US" sz="2600" dirty="0"/>
          </a:p>
          <a:p>
            <a:pPr>
              <a:lnSpc>
                <a:spcPct val="80000"/>
              </a:lnSpc>
              <a:buFont typeface="Wingdings" panose="05000000000000000000" pitchFamily="2" charset="2"/>
              <a:buChar char="Ø"/>
            </a:pPr>
            <a:r>
              <a:rPr lang="en-US" sz="2600" dirty="0" smtClean="0"/>
              <a:t>$16.1 million </a:t>
            </a:r>
            <a:r>
              <a:rPr lang="en-US" sz="2600" dirty="0"/>
              <a:t>in </a:t>
            </a:r>
            <a:r>
              <a:rPr lang="en-US" sz="2600" dirty="0" smtClean="0"/>
              <a:t>2013</a:t>
            </a:r>
            <a:endParaRPr lang="en-US" sz="2600" dirty="0"/>
          </a:p>
          <a:p>
            <a:pPr>
              <a:lnSpc>
                <a:spcPct val="80000"/>
              </a:lnSpc>
              <a:buFontTx/>
              <a:buNone/>
            </a:pPr>
            <a:endParaRPr lang="en-US" sz="2600" dirty="0"/>
          </a:p>
          <a:p>
            <a:pPr>
              <a:lnSpc>
                <a:spcPct val="80000"/>
              </a:lnSpc>
              <a:buFontTx/>
              <a:buNone/>
            </a:pPr>
            <a:endParaRPr lang="en-US" sz="2600" dirty="0"/>
          </a:p>
          <a:p>
            <a:pPr marL="0" indent="0">
              <a:lnSpc>
                <a:spcPct val="80000"/>
              </a:lnSpc>
              <a:buFontTx/>
              <a:buNone/>
            </a:pPr>
            <a:r>
              <a:rPr lang="en-US" sz="2600" b="1" dirty="0"/>
              <a:t>Staff as a % of Operating Expenses</a:t>
            </a:r>
          </a:p>
          <a:p>
            <a:pPr>
              <a:lnSpc>
                <a:spcPct val="80000"/>
              </a:lnSpc>
              <a:buFontTx/>
              <a:buNone/>
            </a:pPr>
            <a:endParaRPr lang="en-US" sz="2600" b="1" dirty="0"/>
          </a:p>
          <a:p>
            <a:pPr>
              <a:lnSpc>
                <a:spcPct val="80000"/>
              </a:lnSpc>
              <a:buFont typeface="Wingdings" panose="05000000000000000000" pitchFamily="2" charset="2"/>
              <a:buChar char="Ø"/>
            </a:pPr>
            <a:r>
              <a:rPr lang="en-US" sz="2600" dirty="0" smtClean="0"/>
              <a:t>2014 </a:t>
            </a:r>
            <a:r>
              <a:rPr lang="en-US" sz="2600" dirty="0"/>
              <a:t>= </a:t>
            </a:r>
            <a:r>
              <a:rPr lang="en-US" sz="2600" dirty="0" smtClean="0"/>
              <a:t>42% </a:t>
            </a:r>
            <a:endParaRPr lang="en-US" sz="2600" dirty="0"/>
          </a:p>
          <a:p>
            <a:pPr marL="0" indent="0">
              <a:lnSpc>
                <a:spcPct val="80000"/>
              </a:lnSpc>
              <a:buNone/>
            </a:pPr>
            <a:r>
              <a:rPr lang="en-US" sz="2600" dirty="0"/>
              <a:t>	</a:t>
            </a:r>
            <a:endParaRPr lang="en-US" sz="2600" dirty="0">
              <a:solidFill>
                <a:schemeClr val="accent2"/>
              </a:solidFill>
            </a:endParaRPr>
          </a:p>
          <a:p>
            <a:pPr>
              <a:lnSpc>
                <a:spcPct val="80000"/>
              </a:lnSpc>
              <a:buFont typeface="Wingdings" panose="05000000000000000000" pitchFamily="2" charset="2"/>
              <a:buChar char="Ø"/>
            </a:pPr>
            <a:r>
              <a:rPr lang="en-US" sz="2600" dirty="0" smtClean="0"/>
              <a:t>2013 </a:t>
            </a:r>
            <a:r>
              <a:rPr lang="en-US" sz="2600" dirty="0"/>
              <a:t>= </a:t>
            </a:r>
            <a:r>
              <a:rPr lang="en-US" sz="2600" dirty="0" smtClean="0"/>
              <a:t>43%</a:t>
            </a:r>
            <a:endParaRPr lang="en-US" sz="2600" dirty="0"/>
          </a:p>
          <a:p>
            <a:pPr>
              <a:lnSpc>
                <a:spcPct val="80000"/>
              </a:lnSpc>
            </a:pPr>
            <a:endParaRPr lang="en-US" sz="2600" dirty="0"/>
          </a:p>
          <a:p>
            <a:pPr>
              <a:lnSpc>
                <a:spcPct val="80000"/>
              </a:lnSpc>
              <a:buFontTx/>
              <a:buNone/>
            </a:pPr>
            <a:endParaRPr lang="en-US" sz="2600" dirty="0"/>
          </a:p>
        </p:txBody>
      </p:sp>
      <p:sp>
        <p:nvSpPr>
          <p:cNvPr id="3" name="Title 2"/>
          <p:cNvSpPr>
            <a:spLocks noGrp="1"/>
          </p:cNvSpPr>
          <p:nvPr>
            <p:ph type="title"/>
          </p:nvPr>
        </p:nvSpPr>
        <p:spPr/>
        <p:txBody>
          <a:bodyPr/>
          <a:lstStyle/>
          <a:p>
            <a:r>
              <a:rPr lang="en-CA" dirty="0" smtClean="0"/>
              <a:t>Workforce</a:t>
            </a:r>
            <a:endParaRPr lang="en-CA" dirty="0"/>
          </a:p>
        </p:txBody>
      </p:sp>
    </p:spTree>
    <p:extLst>
      <p:ext uri="{BB962C8B-B14F-4D97-AF65-F5344CB8AC3E}">
        <p14:creationId xmlns:p14="http://schemas.microsoft.com/office/powerpoint/2010/main" val="9330173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04664" y="1763688"/>
            <a:ext cx="6172200" cy="6121400"/>
          </a:xfrm>
        </p:spPr>
        <p:txBody>
          <a:bodyPr/>
          <a:lstStyle/>
          <a:p>
            <a:pPr marL="0" indent="0" eaLnBrk="1" hangingPunct="1">
              <a:buFontTx/>
              <a:buNone/>
              <a:defRPr/>
            </a:pPr>
            <a:r>
              <a:rPr lang="en-CA" sz="2400" b="1" dirty="0" smtClean="0"/>
              <a:t>Significant developments:</a:t>
            </a:r>
          </a:p>
          <a:p>
            <a:pPr marL="0" indent="0" eaLnBrk="1" hangingPunct="1">
              <a:buFontTx/>
              <a:buNone/>
              <a:defRPr/>
            </a:pPr>
            <a:endParaRPr lang="en-CA" sz="2400" dirty="0" smtClean="0"/>
          </a:p>
          <a:p>
            <a:pPr eaLnBrk="1" hangingPunct="1">
              <a:buFont typeface="Wingdings" panose="05000000000000000000" pitchFamily="2" charset="2"/>
              <a:buChar char="Ø"/>
              <a:defRPr/>
            </a:pPr>
            <a:r>
              <a:rPr lang="en-CA" sz="2400" dirty="0" smtClean="0"/>
              <a:t>Ratification and implementation of the Collective Agreement which expires June 30, 2014</a:t>
            </a:r>
          </a:p>
          <a:p>
            <a:pPr eaLnBrk="1" hangingPunct="1">
              <a:buFont typeface="Wingdings" panose="05000000000000000000" pitchFamily="2" charset="2"/>
              <a:buChar char="Ø"/>
              <a:defRPr/>
            </a:pPr>
            <a:endParaRPr lang="en-CA" sz="2400" dirty="0"/>
          </a:p>
          <a:p>
            <a:pPr eaLnBrk="1" hangingPunct="1">
              <a:buFont typeface="Wingdings" panose="05000000000000000000" pitchFamily="2" charset="2"/>
              <a:buChar char="Ø"/>
              <a:defRPr/>
            </a:pPr>
            <a:r>
              <a:rPr lang="en-CA" sz="2400" dirty="0" smtClean="0"/>
              <a:t>Compensation review completed</a:t>
            </a:r>
          </a:p>
          <a:p>
            <a:pPr eaLnBrk="1" hangingPunct="1">
              <a:buFont typeface="Wingdings" panose="05000000000000000000" pitchFamily="2" charset="2"/>
              <a:buChar char="Ø"/>
              <a:defRPr/>
            </a:pPr>
            <a:endParaRPr lang="en-CA" sz="2400" dirty="0" smtClean="0"/>
          </a:p>
          <a:p>
            <a:pPr eaLnBrk="1" hangingPunct="1">
              <a:buFont typeface="Wingdings" panose="05000000000000000000" pitchFamily="2" charset="2"/>
              <a:buChar char="Ø"/>
              <a:defRPr/>
            </a:pPr>
            <a:r>
              <a:rPr lang="en-CA" sz="2400" dirty="0" smtClean="0"/>
              <a:t>Employee </a:t>
            </a:r>
            <a:r>
              <a:rPr lang="en-CA" sz="2400" dirty="0"/>
              <a:t>Survey </a:t>
            </a:r>
            <a:r>
              <a:rPr lang="en-CA" sz="2400" dirty="0" smtClean="0"/>
              <a:t>conducted</a:t>
            </a:r>
          </a:p>
          <a:p>
            <a:pPr eaLnBrk="1" hangingPunct="1">
              <a:buFont typeface="Wingdings" panose="05000000000000000000" pitchFamily="2" charset="2"/>
              <a:buChar char="Ø"/>
              <a:defRPr/>
            </a:pPr>
            <a:endParaRPr lang="en-CA" sz="2400" dirty="0"/>
          </a:p>
          <a:p>
            <a:pPr eaLnBrk="1" hangingPunct="1">
              <a:buFont typeface="Wingdings" panose="05000000000000000000" pitchFamily="2" charset="2"/>
              <a:buChar char="Ø"/>
              <a:defRPr/>
            </a:pPr>
            <a:r>
              <a:rPr lang="en-CA" sz="2400" dirty="0" smtClean="0"/>
              <a:t>Recruited for 48 staff positions year-to-date</a:t>
            </a:r>
            <a:endParaRPr lang="en-CA" sz="2400" dirty="0"/>
          </a:p>
          <a:p>
            <a:pPr eaLnBrk="1" hangingPunct="1">
              <a:defRPr/>
            </a:pPr>
            <a:endParaRPr lang="en-CA" sz="2400" dirty="0"/>
          </a:p>
          <a:p>
            <a:pPr marL="0" indent="0" eaLnBrk="1" hangingPunct="1">
              <a:buNone/>
              <a:defRPr/>
            </a:pPr>
            <a:endParaRPr lang="en-CA" sz="2400" dirty="0"/>
          </a:p>
        </p:txBody>
      </p:sp>
      <p:sp>
        <p:nvSpPr>
          <p:cNvPr id="2" name="Title 1"/>
          <p:cNvSpPr>
            <a:spLocks noGrp="1"/>
          </p:cNvSpPr>
          <p:nvPr>
            <p:ph type="title"/>
          </p:nvPr>
        </p:nvSpPr>
        <p:spPr/>
        <p:txBody>
          <a:bodyPr/>
          <a:lstStyle/>
          <a:p>
            <a:r>
              <a:rPr lang="en-CA" dirty="0" smtClean="0"/>
              <a:t>Workforce</a:t>
            </a:r>
            <a:endParaRPr lang="en-CA" dirty="0"/>
          </a:p>
        </p:txBody>
      </p:sp>
    </p:spTree>
    <p:extLst>
      <p:ext uri="{BB962C8B-B14F-4D97-AF65-F5344CB8AC3E}">
        <p14:creationId xmlns:p14="http://schemas.microsoft.com/office/powerpoint/2010/main" val="18634665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4294967295"/>
          </p:nvPr>
        </p:nvSpPr>
        <p:spPr>
          <a:xfrm>
            <a:off x="332656" y="1835696"/>
            <a:ext cx="6172200" cy="6553200"/>
          </a:xfrm>
        </p:spPr>
        <p:txBody>
          <a:bodyPr/>
          <a:lstStyle/>
          <a:p>
            <a:pPr marL="0" indent="0" eaLnBrk="1" hangingPunct="1">
              <a:buFontTx/>
              <a:buNone/>
            </a:pPr>
            <a:r>
              <a:rPr lang="en-CA" sz="2600" b="1" dirty="0" smtClean="0"/>
              <a:t>Emerging themes in employment:</a:t>
            </a:r>
          </a:p>
          <a:p>
            <a:pPr marL="0" indent="0" eaLnBrk="1" hangingPunct="1">
              <a:buFontTx/>
              <a:buNone/>
            </a:pPr>
            <a:endParaRPr lang="en-CA" sz="2600" dirty="0" smtClean="0"/>
          </a:p>
          <a:p>
            <a:pPr>
              <a:buFont typeface="Wingdings" panose="05000000000000000000" pitchFamily="2" charset="2"/>
              <a:buChar char="Ø"/>
            </a:pPr>
            <a:r>
              <a:rPr lang="en-CA" sz="2600" dirty="0" smtClean="0"/>
              <a:t>Increase in retirements anticipated in all industries</a:t>
            </a:r>
          </a:p>
          <a:p>
            <a:pPr>
              <a:buFont typeface="Wingdings" panose="05000000000000000000" pitchFamily="2" charset="2"/>
              <a:buChar char="Ø"/>
            </a:pPr>
            <a:endParaRPr lang="en-CA" sz="2600" dirty="0" smtClean="0"/>
          </a:p>
          <a:p>
            <a:pPr>
              <a:buFont typeface="Wingdings" panose="05000000000000000000" pitchFamily="2" charset="2"/>
              <a:buChar char="Ø"/>
            </a:pPr>
            <a:r>
              <a:rPr lang="en-CA" sz="2600" dirty="0" smtClean="0"/>
              <a:t>Pension reform (pension deferral) to accommodate increased retirements</a:t>
            </a:r>
          </a:p>
          <a:p>
            <a:pPr>
              <a:buFont typeface="Wingdings" panose="05000000000000000000" pitchFamily="2" charset="2"/>
              <a:buChar char="Ø"/>
            </a:pPr>
            <a:endParaRPr lang="en-CA" sz="2600" dirty="0"/>
          </a:p>
          <a:p>
            <a:pPr>
              <a:buFont typeface="Wingdings" panose="05000000000000000000" pitchFamily="2" charset="2"/>
              <a:buChar char="Ø"/>
            </a:pPr>
            <a:r>
              <a:rPr lang="en-CA" sz="2600" dirty="0" smtClean="0"/>
              <a:t>Employers raising concerns about retention </a:t>
            </a:r>
          </a:p>
          <a:p>
            <a:pPr marL="457200" lvl="1" indent="0">
              <a:buNone/>
            </a:pPr>
            <a:endParaRPr lang="en-CA" sz="2600" dirty="0" smtClean="0"/>
          </a:p>
          <a:p>
            <a:pPr marL="0" indent="0">
              <a:buNone/>
            </a:pPr>
            <a:endParaRPr lang="en-CA" sz="2600" dirty="0" smtClean="0"/>
          </a:p>
          <a:p>
            <a:pPr lvl="1" eaLnBrk="1" hangingPunct="1"/>
            <a:endParaRPr lang="en-CA" sz="2600" dirty="0" smtClean="0"/>
          </a:p>
          <a:p>
            <a:pPr lvl="1" eaLnBrk="1" hangingPunct="1"/>
            <a:endParaRPr lang="en-CA" sz="2600" dirty="0" smtClean="0"/>
          </a:p>
        </p:txBody>
      </p:sp>
      <p:sp>
        <p:nvSpPr>
          <p:cNvPr id="2" name="Title 1"/>
          <p:cNvSpPr>
            <a:spLocks noGrp="1"/>
          </p:cNvSpPr>
          <p:nvPr>
            <p:ph type="title"/>
          </p:nvPr>
        </p:nvSpPr>
        <p:spPr/>
        <p:txBody>
          <a:bodyPr/>
          <a:lstStyle/>
          <a:p>
            <a:r>
              <a:rPr lang="en-CA" dirty="0" smtClean="0"/>
              <a:t>Workforce</a:t>
            </a:r>
            <a:endParaRPr lang="en-CA" dirty="0"/>
          </a:p>
        </p:txBody>
      </p:sp>
    </p:spTree>
    <p:extLst>
      <p:ext uri="{BB962C8B-B14F-4D97-AF65-F5344CB8AC3E}">
        <p14:creationId xmlns:p14="http://schemas.microsoft.com/office/powerpoint/2010/main" val="23340934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04664" y="1835696"/>
            <a:ext cx="6172200" cy="6408738"/>
          </a:xfrm>
        </p:spPr>
        <p:txBody>
          <a:bodyPr/>
          <a:lstStyle/>
          <a:p>
            <a:pPr marL="0" indent="0">
              <a:spcAft>
                <a:spcPts val="600"/>
              </a:spcAft>
              <a:buNone/>
            </a:pPr>
            <a:r>
              <a:rPr lang="en-CA" sz="2400" b="1" dirty="0" smtClean="0"/>
              <a:t>Our Total Rewards</a:t>
            </a:r>
            <a:endParaRPr lang="en-CA" sz="2400" b="1" dirty="0"/>
          </a:p>
          <a:p>
            <a:pPr lvl="0">
              <a:spcAft>
                <a:spcPts val="600"/>
              </a:spcAft>
              <a:buFont typeface="Wingdings" panose="05000000000000000000" pitchFamily="2" charset="2"/>
              <a:buChar char="Ø"/>
            </a:pPr>
            <a:r>
              <a:rPr lang="en-CA" sz="1800" dirty="0"/>
              <a:t>Wage rates at or above median for all eligible staff in relation to Council approved, comparative Alberta </a:t>
            </a:r>
            <a:r>
              <a:rPr lang="en-CA" sz="1800" dirty="0" smtClean="0"/>
              <a:t>municipalities.</a:t>
            </a:r>
          </a:p>
          <a:p>
            <a:pPr lvl="0">
              <a:spcAft>
                <a:spcPts val="600"/>
              </a:spcAft>
              <a:buFont typeface="Wingdings" panose="05000000000000000000" pitchFamily="2" charset="2"/>
              <a:buChar char="Ø"/>
            </a:pPr>
            <a:r>
              <a:rPr lang="en-CA" sz="1800" dirty="0" smtClean="0"/>
              <a:t>A </a:t>
            </a:r>
            <a:r>
              <a:rPr lang="en-CA" sz="1800" dirty="0"/>
              <a:t>broad total compensation approach comprised of base, vacation, general holiday and premium pays and for eligible employees long-term security via a defined benefit pension </a:t>
            </a:r>
            <a:r>
              <a:rPr lang="en-CA" sz="1800" dirty="0" smtClean="0"/>
              <a:t>plan.</a:t>
            </a:r>
          </a:p>
          <a:p>
            <a:pPr lvl="0">
              <a:spcAft>
                <a:spcPts val="600"/>
              </a:spcAft>
              <a:buFont typeface="Wingdings" panose="05000000000000000000" pitchFamily="2" charset="2"/>
              <a:buChar char="Ø"/>
            </a:pPr>
            <a:r>
              <a:rPr lang="en-CA" sz="1800" dirty="0" smtClean="0"/>
              <a:t>Supporting </a:t>
            </a:r>
            <a:r>
              <a:rPr lang="en-CA" sz="1800" dirty="0"/>
              <a:t>quality of life and enabling us and our families to be healthy through provisions for wellness and group benefits, generous </a:t>
            </a:r>
            <a:r>
              <a:rPr lang="en-CA" sz="1800" dirty="0" smtClean="0"/>
              <a:t>leaves.</a:t>
            </a:r>
            <a:endParaRPr lang="en-CA" sz="1800" dirty="0"/>
          </a:p>
          <a:p>
            <a:pPr lvl="0">
              <a:spcAft>
                <a:spcPts val="600"/>
              </a:spcAft>
              <a:buFont typeface="Wingdings" panose="05000000000000000000" pitchFamily="2" charset="2"/>
              <a:buChar char="Ø"/>
            </a:pPr>
            <a:r>
              <a:rPr lang="en-CA" sz="1800" dirty="0"/>
              <a:t>Team and individual accountability and opportunities through on-going coaching and </a:t>
            </a:r>
            <a:r>
              <a:rPr lang="en-CA" sz="1800" dirty="0" smtClean="0"/>
              <a:t>support.</a:t>
            </a:r>
          </a:p>
          <a:p>
            <a:pPr lvl="0">
              <a:spcAft>
                <a:spcPts val="600"/>
              </a:spcAft>
              <a:buFont typeface="Wingdings" panose="05000000000000000000" pitchFamily="2" charset="2"/>
              <a:buChar char="Ø"/>
            </a:pPr>
            <a:r>
              <a:rPr lang="en-CA" sz="1800" dirty="0" smtClean="0"/>
              <a:t>A </a:t>
            </a:r>
            <a:r>
              <a:rPr lang="en-CA" sz="1800" dirty="0"/>
              <a:t>safe and respectful workplace based on trust</a:t>
            </a:r>
            <a:r>
              <a:rPr lang="en-CA" sz="1800" dirty="0" smtClean="0"/>
              <a:t>.</a:t>
            </a:r>
          </a:p>
          <a:p>
            <a:pPr>
              <a:spcAft>
                <a:spcPts val="600"/>
              </a:spcAft>
              <a:buFont typeface="Wingdings" panose="05000000000000000000" pitchFamily="2" charset="2"/>
              <a:buChar char="Ø"/>
              <a:defRPr/>
            </a:pPr>
            <a:r>
              <a:rPr lang="en-CA" sz="1800" dirty="0" smtClean="0"/>
              <a:t>Challenging </a:t>
            </a:r>
            <a:r>
              <a:rPr lang="en-CA" sz="1800" dirty="0"/>
              <a:t>work</a:t>
            </a:r>
          </a:p>
          <a:p>
            <a:pPr eaLnBrk="1" hangingPunct="1">
              <a:spcAft>
                <a:spcPts val="600"/>
              </a:spcAft>
              <a:buFont typeface="Wingdings" panose="05000000000000000000" pitchFamily="2" charset="2"/>
              <a:buChar char="Ø"/>
              <a:defRPr/>
            </a:pPr>
            <a:r>
              <a:rPr lang="en-CA" sz="1800" dirty="0" smtClean="0"/>
              <a:t>The Cochrane Community</a:t>
            </a:r>
          </a:p>
          <a:p>
            <a:pPr eaLnBrk="1" hangingPunct="1">
              <a:spcAft>
                <a:spcPts val="600"/>
              </a:spcAft>
              <a:defRPr/>
            </a:pPr>
            <a:endParaRPr lang="en-CA" sz="1200" dirty="0" smtClean="0"/>
          </a:p>
        </p:txBody>
      </p:sp>
      <p:sp>
        <p:nvSpPr>
          <p:cNvPr id="2" name="Title 1"/>
          <p:cNvSpPr>
            <a:spLocks noGrp="1"/>
          </p:cNvSpPr>
          <p:nvPr>
            <p:ph type="title"/>
          </p:nvPr>
        </p:nvSpPr>
        <p:spPr/>
        <p:txBody>
          <a:bodyPr/>
          <a:lstStyle/>
          <a:p>
            <a:r>
              <a:rPr lang="en-CA" dirty="0" smtClean="0"/>
              <a:t>Workforce</a:t>
            </a:r>
            <a:endParaRPr lang="en-CA" dirty="0"/>
          </a:p>
        </p:txBody>
      </p:sp>
    </p:spTree>
    <p:extLst>
      <p:ext uri="{BB962C8B-B14F-4D97-AF65-F5344CB8AC3E}">
        <p14:creationId xmlns:p14="http://schemas.microsoft.com/office/powerpoint/2010/main" val="21071539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32656" y="1763688"/>
            <a:ext cx="6172200" cy="6408737"/>
          </a:xfrm>
        </p:spPr>
        <p:txBody>
          <a:bodyPr/>
          <a:lstStyle/>
          <a:p>
            <a:pPr marL="0" indent="0" eaLnBrk="1" hangingPunct="1">
              <a:buFontTx/>
              <a:buNone/>
              <a:defRPr/>
            </a:pPr>
            <a:r>
              <a:rPr lang="en-CA" sz="2600" b="1" dirty="0" smtClean="0"/>
              <a:t>Determinants for Compensation:</a:t>
            </a:r>
          </a:p>
          <a:p>
            <a:pPr marL="0" indent="0" eaLnBrk="1" hangingPunct="1">
              <a:buFontTx/>
              <a:buNone/>
              <a:defRPr/>
            </a:pPr>
            <a:endParaRPr lang="en-CA" sz="1200" dirty="0" smtClean="0"/>
          </a:p>
          <a:p>
            <a:pPr>
              <a:buFont typeface="Wingdings" panose="05000000000000000000" pitchFamily="2" charset="2"/>
              <a:buChar char="Ø"/>
              <a:defRPr/>
            </a:pPr>
            <a:r>
              <a:rPr lang="en-CA" sz="2600" dirty="0" smtClean="0"/>
              <a:t>Bi-annual review</a:t>
            </a:r>
          </a:p>
          <a:p>
            <a:pPr>
              <a:buFont typeface="Wingdings" panose="05000000000000000000" pitchFamily="2" charset="2"/>
              <a:buChar char="Ø"/>
              <a:defRPr/>
            </a:pPr>
            <a:endParaRPr lang="en-CA" sz="2600" dirty="0" smtClean="0"/>
          </a:p>
          <a:p>
            <a:pPr>
              <a:buFont typeface="Wingdings" panose="05000000000000000000" pitchFamily="2" charset="2"/>
              <a:buChar char="Ø"/>
              <a:defRPr/>
            </a:pPr>
            <a:r>
              <a:rPr lang="en-CA" sz="2600" dirty="0" smtClean="0"/>
              <a:t>Seek comparable data from 10 Council-approved similar municipalities</a:t>
            </a:r>
          </a:p>
          <a:p>
            <a:pPr>
              <a:buFont typeface="Wingdings" panose="05000000000000000000" pitchFamily="2" charset="2"/>
              <a:buChar char="Ø"/>
              <a:defRPr/>
            </a:pPr>
            <a:endParaRPr lang="en-CA" sz="2600" dirty="0" smtClean="0"/>
          </a:p>
          <a:p>
            <a:pPr>
              <a:buFont typeface="Wingdings" panose="05000000000000000000" pitchFamily="2" charset="2"/>
              <a:buChar char="Ø"/>
              <a:defRPr/>
            </a:pPr>
            <a:r>
              <a:rPr lang="en-CA" sz="2600" dirty="0" smtClean="0"/>
              <a:t>Job evaluation committee reviews positions and rates internally</a:t>
            </a:r>
          </a:p>
          <a:p>
            <a:pPr>
              <a:buFont typeface="Wingdings" panose="05000000000000000000" pitchFamily="2" charset="2"/>
              <a:buChar char="Ø"/>
              <a:defRPr/>
            </a:pPr>
            <a:endParaRPr lang="en-CA" sz="2600" dirty="0" smtClean="0"/>
          </a:p>
          <a:p>
            <a:pPr>
              <a:buFont typeface="Wingdings" panose="05000000000000000000" pitchFamily="2" charset="2"/>
              <a:buChar char="Ø"/>
              <a:defRPr/>
            </a:pPr>
            <a:r>
              <a:rPr lang="en-CA" sz="2600" dirty="0" smtClean="0"/>
              <a:t>Compensation trends and inflation rates monitored</a:t>
            </a:r>
          </a:p>
          <a:p>
            <a:pPr lvl="3" eaLnBrk="1" hangingPunct="1">
              <a:defRPr/>
            </a:pPr>
            <a:endParaRPr lang="en-CA" sz="2600" dirty="0" smtClean="0"/>
          </a:p>
          <a:p>
            <a:pPr marL="457200" lvl="1" indent="0" eaLnBrk="1" hangingPunct="1">
              <a:buNone/>
              <a:defRPr/>
            </a:pPr>
            <a:endParaRPr lang="en-CA" sz="2600" dirty="0" smtClean="0"/>
          </a:p>
        </p:txBody>
      </p:sp>
      <p:sp>
        <p:nvSpPr>
          <p:cNvPr id="2" name="Title 1"/>
          <p:cNvSpPr>
            <a:spLocks noGrp="1"/>
          </p:cNvSpPr>
          <p:nvPr>
            <p:ph type="title"/>
          </p:nvPr>
        </p:nvSpPr>
        <p:spPr/>
        <p:txBody>
          <a:bodyPr/>
          <a:lstStyle/>
          <a:p>
            <a:r>
              <a:rPr lang="en-CA" dirty="0" smtClean="0"/>
              <a:t>Workforce</a:t>
            </a:r>
            <a:endParaRPr lang="en-CA" dirty="0"/>
          </a:p>
        </p:txBody>
      </p:sp>
    </p:spTree>
    <p:extLst>
      <p:ext uri="{BB962C8B-B14F-4D97-AF65-F5344CB8AC3E}">
        <p14:creationId xmlns:p14="http://schemas.microsoft.com/office/powerpoint/2010/main" val="1062629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erge 1"/>
          <p:cNvSpPr/>
          <p:nvPr/>
        </p:nvSpPr>
        <p:spPr>
          <a:xfrm>
            <a:off x="548680" y="1897214"/>
            <a:ext cx="5688632" cy="4896544"/>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1502844" y="2123728"/>
            <a:ext cx="4176464" cy="369332"/>
          </a:xfrm>
          <a:prstGeom prst="rect">
            <a:avLst/>
          </a:prstGeom>
          <a:noFill/>
        </p:spPr>
        <p:txBody>
          <a:bodyPr wrap="square" rtlCol="0">
            <a:spAutoFit/>
          </a:bodyPr>
          <a:lstStyle/>
          <a:p>
            <a:r>
              <a:rPr lang="en-CA" dirty="0" smtClean="0"/>
              <a:t>Cochrane Sustainability Plan</a:t>
            </a:r>
            <a:endParaRPr lang="en-CA" dirty="0"/>
          </a:p>
        </p:txBody>
      </p:sp>
      <p:sp>
        <p:nvSpPr>
          <p:cNvPr id="7" name="TextBox 6"/>
          <p:cNvSpPr txBox="1"/>
          <p:nvPr/>
        </p:nvSpPr>
        <p:spPr>
          <a:xfrm>
            <a:off x="1086977" y="2826577"/>
            <a:ext cx="4896543" cy="369332"/>
          </a:xfrm>
          <a:prstGeom prst="rect">
            <a:avLst/>
          </a:prstGeom>
          <a:noFill/>
        </p:spPr>
        <p:txBody>
          <a:bodyPr wrap="square" rtlCol="0">
            <a:spAutoFit/>
          </a:bodyPr>
          <a:lstStyle/>
          <a:p>
            <a:r>
              <a:rPr lang="en-CA" dirty="0" smtClean="0"/>
              <a:t>Town of Cochrane Annual Strategic Plan</a:t>
            </a:r>
            <a:endParaRPr lang="en-CA" dirty="0"/>
          </a:p>
        </p:txBody>
      </p:sp>
      <p:sp>
        <p:nvSpPr>
          <p:cNvPr id="8" name="TextBox 7"/>
          <p:cNvSpPr txBox="1"/>
          <p:nvPr/>
        </p:nvSpPr>
        <p:spPr>
          <a:xfrm>
            <a:off x="2060848" y="3523238"/>
            <a:ext cx="3744416" cy="369332"/>
          </a:xfrm>
          <a:prstGeom prst="rect">
            <a:avLst/>
          </a:prstGeom>
          <a:noFill/>
        </p:spPr>
        <p:txBody>
          <a:bodyPr wrap="square" rtlCol="0">
            <a:spAutoFit/>
          </a:bodyPr>
          <a:lstStyle/>
          <a:p>
            <a:r>
              <a:rPr lang="en-CA" dirty="0" smtClean="0"/>
              <a:t>Council Priorities</a:t>
            </a:r>
            <a:endParaRPr lang="en-CA" dirty="0"/>
          </a:p>
        </p:txBody>
      </p:sp>
      <p:sp>
        <p:nvSpPr>
          <p:cNvPr id="9" name="TextBox 8"/>
          <p:cNvSpPr txBox="1"/>
          <p:nvPr/>
        </p:nvSpPr>
        <p:spPr>
          <a:xfrm>
            <a:off x="2177463" y="4279820"/>
            <a:ext cx="3744416" cy="369332"/>
          </a:xfrm>
          <a:prstGeom prst="rect">
            <a:avLst/>
          </a:prstGeom>
          <a:noFill/>
        </p:spPr>
        <p:txBody>
          <a:bodyPr wrap="square" rtlCol="0">
            <a:spAutoFit/>
          </a:bodyPr>
          <a:lstStyle/>
          <a:p>
            <a:r>
              <a:rPr lang="en-CA" dirty="0" smtClean="0"/>
              <a:t>Plans and Studies</a:t>
            </a:r>
          </a:p>
        </p:txBody>
      </p:sp>
      <p:sp>
        <p:nvSpPr>
          <p:cNvPr id="10" name="TextBox 9"/>
          <p:cNvSpPr txBox="1"/>
          <p:nvPr/>
        </p:nvSpPr>
        <p:spPr>
          <a:xfrm>
            <a:off x="1915064" y="5016558"/>
            <a:ext cx="3744416" cy="369332"/>
          </a:xfrm>
          <a:prstGeom prst="rect">
            <a:avLst/>
          </a:prstGeom>
          <a:noFill/>
        </p:spPr>
        <p:txBody>
          <a:bodyPr wrap="square" rtlCol="0">
            <a:spAutoFit/>
          </a:bodyPr>
          <a:lstStyle/>
          <a:p>
            <a:r>
              <a:rPr lang="en-CA" dirty="0" smtClean="0"/>
              <a:t>Annual Business Plans</a:t>
            </a:r>
            <a:endParaRPr lang="en-CA" dirty="0"/>
          </a:p>
        </p:txBody>
      </p:sp>
      <p:sp>
        <p:nvSpPr>
          <p:cNvPr id="11" name="TextBox 10"/>
          <p:cNvSpPr txBox="1"/>
          <p:nvPr/>
        </p:nvSpPr>
        <p:spPr>
          <a:xfrm>
            <a:off x="2348880" y="5724128"/>
            <a:ext cx="3744416" cy="369332"/>
          </a:xfrm>
          <a:prstGeom prst="rect">
            <a:avLst/>
          </a:prstGeom>
          <a:noFill/>
        </p:spPr>
        <p:txBody>
          <a:bodyPr wrap="square" rtlCol="0">
            <a:spAutoFit/>
          </a:bodyPr>
          <a:lstStyle/>
          <a:p>
            <a:r>
              <a:rPr lang="en-CA" dirty="0" smtClean="0"/>
              <a:t>Annual Budget</a:t>
            </a:r>
            <a:endParaRPr lang="en-CA" dirty="0"/>
          </a:p>
        </p:txBody>
      </p:sp>
      <p:sp>
        <p:nvSpPr>
          <p:cNvPr id="12" name="TextBox 11"/>
          <p:cNvSpPr txBox="1"/>
          <p:nvPr/>
        </p:nvSpPr>
        <p:spPr>
          <a:xfrm>
            <a:off x="2492896" y="6391533"/>
            <a:ext cx="3744416" cy="369332"/>
          </a:xfrm>
          <a:prstGeom prst="rect">
            <a:avLst/>
          </a:prstGeom>
          <a:noFill/>
        </p:spPr>
        <p:txBody>
          <a:bodyPr wrap="square" rtlCol="0">
            <a:spAutoFit/>
          </a:bodyPr>
          <a:lstStyle/>
          <a:p>
            <a:r>
              <a:rPr lang="en-CA" dirty="0" smtClean="0"/>
              <a:t>Operations</a:t>
            </a:r>
            <a:endParaRPr lang="en-CA" dirty="0"/>
          </a:p>
        </p:txBody>
      </p:sp>
      <p:sp>
        <p:nvSpPr>
          <p:cNvPr id="16" name="Down Arrow 15"/>
          <p:cNvSpPr/>
          <p:nvPr/>
        </p:nvSpPr>
        <p:spPr>
          <a:xfrm>
            <a:off x="3056401" y="4034719"/>
            <a:ext cx="449152" cy="2123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Down Arrow 16"/>
          <p:cNvSpPr/>
          <p:nvPr/>
        </p:nvSpPr>
        <p:spPr>
          <a:xfrm>
            <a:off x="3056401" y="4804247"/>
            <a:ext cx="449152" cy="2123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Down Arrow 17"/>
          <p:cNvSpPr/>
          <p:nvPr/>
        </p:nvSpPr>
        <p:spPr>
          <a:xfrm>
            <a:off x="3041918" y="2614266"/>
            <a:ext cx="449152" cy="2123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Down Arrow 18"/>
          <p:cNvSpPr/>
          <p:nvPr/>
        </p:nvSpPr>
        <p:spPr>
          <a:xfrm>
            <a:off x="3035780" y="3258252"/>
            <a:ext cx="449152" cy="2123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Down Arrow 19"/>
          <p:cNvSpPr/>
          <p:nvPr/>
        </p:nvSpPr>
        <p:spPr>
          <a:xfrm>
            <a:off x="3100023" y="5526011"/>
            <a:ext cx="449152" cy="2123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Down Arrow 20"/>
          <p:cNvSpPr/>
          <p:nvPr/>
        </p:nvSpPr>
        <p:spPr>
          <a:xfrm>
            <a:off x="3149520" y="6166922"/>
            <a:ext cx="449152" cy="2123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032" y="6646790"/>
            <a:ext cx="1772816" cy="953815"/>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9120" y="6760865"/>
            <a:ext cx="2204864" cy="1068414"/>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9266" y="6775012"/>
            <a:ext cx="1371195" cy="1136121"/>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0928" y="6775012"/>
            <a:ext cx="2088231" cy="1136121"/>
          </a:xfrm>
          <a:prstGeom prst="rect">
            <a:avLst/>
          </a:prstGeom>
        </p:spPr>
      </p:pic>
      <p:sp>
        <p:nvSpPr>
          <p:cNvPr id="4" name="Title 3"/>
          <p:cNvSpPr>
            <a:spLocks noGrp="1"/>
          </p:cNvSpPr>
          <p:nvPr>
            <p:ph type="title"/>
          </p:nvPr>
        </p:nvSpPr>
        <p:spPr/>
        <p:txBody>
          <a:bodyPr/>
          <a:lstStyle/>
          <a:p>
            <a:r>
              <a:rPr lang="en-CA" dirty="0" smtClean="0"/>
              <a:t>Introduction</a:t>
            </a:r>
            <a:endParaRPr lang="en-CA" dirty="0"/>
          </a:p>
        </p:txBody>
      </p:sp>
    </p:spTree>
    <p:extLst>
      <p:ext uri="{BB962C8B-B14F-4D97-AF65-F5344CB8AC3E}">
        <p14:creationId xmlns:p14="http://schemas.microsoft.com/office/powerpoint/2010/main" val="33894421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60648" y="1907704"/>
            <a:ext cx="6172200" cy="5754687"/>
          </a:xfrm>
        </p:spPr>
        <p:txBody>
          <a:bodyPr/>
          <a:lstStyle/>
          <a:p>
            <a:r>
              <a:rPr lang="en-CA" sz="2200" dirty="0" smtClean="0"/>
              <a:t>CAN </a:t>
            </a:r>
            <a:r>
              <a:rPr lang="en-CA" sz="2200" dirty="0"/>
              <a:t>- average raise in base pay expected to rise 3.1 per cent (Mercer)</a:t>
            </a:r>
          </a:p>
          <a:p>
            <a:pPr marL="0" indent="0">
              <a:buNone/>
            </a:pPr>
            <a:endParaRPr lang="en-CA" sz="2200" dirty="0"/>
          </a:p>
          <a:p>
            <a:r>
              <a:rPr lang="en-CA" sz="2200" dirty="0"/>
              <a:t>AB - average salary increase of 3.2 per cent next year, driven by the oil and gas industry (Hay Group)</a:t>
            </a:r>
          </a:p>
          <a:p>
            <a:endParaRPr lang="en-CA" sz="2200" dirty="0"/>
          </a:p>
          <a:p>
            <a:r>
              <a:rPr lang="en-CA" sz="2200" dirty="0"/>
              <a:t>CGY - about a 3.5 % increase in pay. Well below projected increases of </a:t>
            </a:r>
            <a:r>
              <a:rPr lang="en-CA" sz="2200" dirty="0" smtClean="0"/>
              <a:t>3.7% </a:t>
            </a:r>
            <a:r>
              <a:rPr lang="en-CA" sz="2200" dirty="0" smtClean="0"/>
              <a:t>before </a:t>
            </a:r>
            <a:r>
              <a:rPr lang="en-CA" sz="2200" dirty="0"/>
              <a:t>the 2008-09 economic downturn (Hay Group)</a:t>
            </a:r>
          </a:p>
          <a:p>
            <a:pPr marL="0" indent="0">
              <a:buNone/>
            </a:pPr>
            <a:endParaRPr lang="en-CA" sz="2200" dirty="0"/>
          </a:p>
          <a:p>
            <a:r>
              <a:rPr lang="en-CA" sz="2200" dirty="0"/>
              <a:t>Overall year-to-year trend is stable</a:t>
            </a:r>
          </a:p>
          <a:p>
            <a:pPr marL="0" indent="0">
              <a:buNone/>
            </a:pPr>
            <a:endParaRPr lang="en-CA" sz="2200" dirty="0"/>
          </a:p>
          <a:p>
            <a:r>
              <a:rPr lang="en-CA" sz="2200" dirty="0"/>
              <a:t>AB Unemployment rate at 4.6%</a:t>
            </a:r>
          </a:p>
          <a:p>
            <a:endParaRPr lang="en-CA" sz="2200" dirty="0"/>
          </a:p>
          <a:p>
            <a:endParaRPr lang="en-CA" sz="2200" dirty="0" smtClean="0"/>
          </a:p>
          <a:p>
            <a:pPr eaLnBrk="1" hangingPunct="1">
              <a:defRPr/>
            </a:pPr>
            <a:endParaRPr lang="en-CA" sz="2200" dirty="0" smtClean="0"/>
          </a:p>
        </p:txBody>
      </p:sp>
      <p:sp>
        <p:nvSpPr>
          <p:cNvPr id="2" name="Title 1"/>
          <p:cNvSpPr>
            <a:spLocks noGrp="1"/>
          </p:cNvSpPr>
          <p:nvPr>
            <p:ph type="title"/>
          </p:nvPr>
        </p:nvSpPr>
        <p:spPr/>
        <p:txBody>
          <a:bodyPr/>
          <a:lstStyle/>
          <a:p>
            <a:r>
              <a:rPr lang="en-CA" dirty="0" smtClean="0"/>
              <a:t>Workforce</a:t>
            </a:r>
            <a:endParaRPr lang="en-CA" dirty="0"/>
          </a:p>
        </p:txBody>
      </p:sp>
    </p:spTree>
    <p:extLst>
      <p:ext uri="{BB962C8B-B14F-4D97-AF65-F5344CB8AC3E}">
        <p14:creationId xmlns:p14="http://schemas.microsoft.com/office/powerpoint/2010/main" val="18092071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60648" y="1763688"/>
            <a:ext cx="6172200" cy="6408737"/>
          </a:xfrm>
        </p:spPr>
        <p:txBody>
          <a:bodyPr/>
          <a:lstStyle/>
          <a:p>
            <a:pPr marL="0" indent="0" eaLnBrk="1" hangingPunct="1">
              <a:buFontTx/>
              <a:buNone/>
              <a:defRPr/>
            </a:pPr>
            <a:r>
              <a:rPr lang="en-CA" sz="2400" b="1" dirty="0" smtClean="0"/>
              <a:t>Benchmarks:</a:t>
            </a:r>
          </a:p>
          <a:p>
            <a:pPr marL="0" indent="0" eaLnBrk="1" hangingPunct="1">
              <a:buFontTx/>
              <a:buNone/>
              <a:defRPr/>
            </a:pPr>
            <a:endParaRPr lang="en-CA" sz="2400" b="1" dirty="0" smtClean="0"/>
          </a:p>
          <a:p>
            <a:pPr marL="0" indent="0" eaLnBrk="1" hangingPunct="1">
              <a:buFontTx/>
              <a:buNone/>
              <a:defRPr/>
            </a:pPr>
            <a:r>
              <a:rPr lang="en-CA" sz="2400" b="1" dirty="0" smtClean="0"/>
              <a:t>CPI = Consumer </a:t>
            </a:r>
            <a:r>
              <a:rPr lang="en-CA" sz="2400" b="1" dirty="0"/>
              <a:t>P</a:t>
            </a:r>
            <a:r>
              <a:rPr lang="en-CA" sz="2400" b="1" dirty="0" smtClean="0"/>
              <a:t>rice Index</a:t>
            </a:r>
          </a:p>
          <a:p>
            <a:pPr>
              <a:buFont typeface="Wingdings" panose="05000000000000000000" pitchFamily="2" charset="2"/>
              <a:buChar char="Ø"/>
              <a:defRPr/>
            </a:pPr>
            <a:r>
              <a:rPr lang="en-CA" sz="2400" dirty="0" smtClean="0"/>
              <a:t>Modest CPI growth through 2013</a:t>
            </a:r>
          </a:p>
          <a:p>
            <a:pPr lvl="1">
              <a:buFont typeface="Arial" pitchFamily="34" charset="0"/>
              <a:buChar char="•"/>
              <a:defRPr/>
            </a:pPr>
            <a:r>
              <a:rPr lang="en-CA" sz="2400" dirty="0" smtClean="0"/>
              <a:t>August CPI</a:t>
            </a:r>
          </a:p>
          <a:p>
            <a:pPr lvl="4" eaLnBrk="1" hangingPunct="1">
              <a:defRPr/>
            </a:pPr>
            <a:r>
              <a:rPr lang="en-CA" sz="2400" dirty="0" smtClean="0"/>
              <a:t>Calgary 1.7%</a:t>
            </a:r>
          </a:p>
          <a:p>
            <a:pPr lvl="4" eaLnBrk="1" hangingPunct="1">
              <a:defRPr/>
            </a:pPr>
            <a:r>
              <a:rPr lang="en-CA" sz="2400" dirty="0" smtClean="0"/>
              <a:t>Alberta 1.4%</a:t>
            </a:r>
          </a:p>
          <a:p>
            <a:pPr lvl="4" eaLnBrk="1" hangingPunct="1">
              <a:defRPr/>
            </a:pPr>
            <a:r>
              <a:rPr lang="en-CA" sz="2400" dirty="0" smtClean="0"/>
              <a:t>Canada 1.1%</a:t>
            </a:r>
          </a:p>
          <a:p>
            <a:pPr marL="0" indent="0">
              <a:buNone/>
              <a:defRPr/>
            </a:pPr>
            <a:endParaRPr lang="en-CA" sz="2400" b="1" dirty="0" smtClean="0"/>
          </a:p>
          <a:p>
            <a:pPr marL="0" indent="0">
              <a:buNone/>
              <a:defRPr/>
            </a:pPr>
            <a:r>
              <a:rPr lang="en-CA" sz="2400" b="1" dirty="0" smtClean="0"/>
              <a:t>COLA </a:t>
            </a:r>
            <a:r>
              <a:rPr lang="en-CA" sz="2400" b="1" dirty="0"/>
              <a:t>=  Cost of Living </a:t>
            </a:r>
            <a:r>
              <a:rPr lang="en-CA" sz="2400" b="1" dirty="0" smtClean="0"/>
              <a:t>Adjustment</a:t>
            </a:r>
          </a:p>
          <a:p>
            <a:pPr marL="400050">
              <a:buFont typeface="Wingdings" panose="05000000000000000000" pitchFamily="2" charset="2"/>
              <a:buChar char="Ø"/>
              <a:defRPr/>
            </a:pPr>
            <a:r>
              <a:rPr lang="en-CA" sz="2400" dirty="0" smtClean="0"/>
              <a:t>Comparator </a:t>
            </a:r>
            <a:r>
              <a:rPr lang="en-CA" sz="2400" dirty="0" smtClean="0"/>
              <a:t>municipalities indicating</a:t>
            </a:r>
          </a:p>
          <a:p>
            <a:pPr lvl="1">
              <a:buFont typeface="Arial" pitchFamily="34" charset="0"/>
              <a:buChar char="•"/>
              <a:defRPr/>
            </a:pPr>
            <a:r>
              <a:rPr lang="en-CA" sz="2400" dirty="0" smtClean="0"/>
              <a:t>COLA </a:t>
            </a:r>
            <a:r>
              <a:rPr lang="en-CA" sz="2400" dirty="0"/>
              <a:t>adjustments of (1-3</a:t>
            </a:r>
            <a:r>
              <a:rPr lang="en-CA" sz="2400" dirty="0" smtClean="0"/>
              <a:t>%) plus merit &amp; market adjustments</a:t>
            </a:r>
            <a:endParaRPr lang="en-CA" sz="2400" dirty="0"/>
          </a:p>
          <a:p>
            <a:pPr lvl="3" eaLnBrk="1" hangingPunct="1">
              <a:defRPr/>
            </a:pPr>
            <a:endParaRPr lang="en-CA" sz="2400" dirty="0" smtClean="0"/>
          </a:p>
          <a:p>
            <a:pPr marL="457200" lvl="1" indent="0" eaLnBrk="1" hangingPunct="1">
              <a:buNone/>
              <a:defRPr/>
            </a:pPr>
            <a:endParaRPr lang="en-CA" sz="2400" dirty="0" smtClean="0"/>
          </a:p>
        </p:txBody>
      </p:sp>
      <p:sp>
        <p:nvSpPr>
          <p:cNvPr id="2" name="Title 1"/>
          <p:cNvSpPr>
            <a:spLocks noGrp="1"/>
          </p:cNvSpPr>
          <p:nvPr>
            <p:ph type="title"/>
          </p:nvPr>
        </p:nvSpPr>
        <p:spPr/>
        <p:txBody>
          <a:bodyPr/>
          <a:lstStyle/>
          <a:p>
            <a:r>
              <a:rPr lang="en-CA" dirty="0" smtClean="0"/>
              <a:t>Workforce</a:t>
            </a:r>
            <a:endParaRPr lang="en-CA" dirty="0"/>
          </a:p>
        </p:txBody>
      </p:sp>
    </p:spTree>
    <p:extLst>
      <p:ext uri="{BB962C8B-B14F-4D97-AF65-F5344CB8AC3E}">
        <p14:creationId xmlns:p14="http://schemas.microsoft.com/office/powerpoint/2010/main" val="42084047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4294967295"/>
          </p:nvPr>
        </p:nvSpPr>
        <p:spPr>
          <a:xfrm>
            <a:off x="260648" y="1835696"/>
            <a:ext cx="6172200" cy="5683250"/>
          </a:xfrm>
        </p:spPr>
        <p:txBody>
          <a:bodyPr/>
          <a:lstStyle/>
          <a:p>
            <a:pPr marL="0" indent="0" eaLnBrk="1" hangingPunct="1">
              <a:buFontTx/>
              <a:buNone/>
            </a:pPr>
            <a:r>
              <a:rPr lang="en-CA" sz="2400" b="1" dirty="0" smtClean="0"/>
              <a:t>Included in the budget:</a:t>
            </a:r>
          </a:p>
          <a:p>
            <a:pPr marL="0" indent="0" eaLnBrk="1" hangingPunct="1">
              <a:buFontTx/>
              <a:buNone/>
            </a:pPr>
            <a:endParaRPr lang="en-CA" sz="2400" dirty="0" smtClean="0"/>
          </a:p>
          <a:p>
            <a:pPr lvl="1" eaLnBrk="1" hangingPunct="1">
              <a:buFont typeface="Wingdings" panose="05000000000000000000" pitchFamily="2" charset="2"/>
              <a:buChar char="Ø"/>
            </a:pPr>
            <a:r>
              <a:rPr lang="en-CA" sz="2400" dirty="0" smtClean="0"/>
              <a:t>Out </a:t>
            </a:r>
            <a:r>
              <a:rPr lang="en-CA" sz="2400" dirty="0"/>
              <a:t>of scope </a:t>
            </a:r>
            <a:r>
              <a:rPr lang="en-CA" sz="2400" dirty="0" smtClean="0"/>
              <a:t>staff – recommendation of 1.7% COLA, applicable market adjustments &amp; step increments for performance and service for eligible staff </a:t>
            </a:r>
          </a:p>
          <a:p>
            <a:pPr lvl="1" eaLnBrk="1" hangingPunct="1">
              <a:buFont typeface="Wingdings" panose="05000000000000000000" pitchFamily="2" charset="2"/>
              <a:buChar char="Ø"/>
            </a:pPr>
            <a:endParaRPr lang="en-CA" sz="2400" dirty="0" smtClean="0"/>
          </a:p>
          <a:p>
            <a:pPr lvl="1" eaLnBrk="1" hangingPunct="1">
              <a:buFont typeface="Wingdings" panose="05000000000000000000" pitchFamily="2" charset="2"/>
              <a:buChar char="Ø"/>
            </a:pPr>
            <a:r>
              <a:rPr lang="en-CA" sz="2400" dirty="0" smtClean="0"/>
              <a:t>In-scope staff - 2% for January 1 to June 30, 2014 per the collective agreement </a:t>
            </a:r>
          </a:p>
        </p:txBody>
      </p:sp>
      <p:sp>
        <p:nvSpPr>
          <p:cNvPr id="2" name="Title 1"/>
          <p:cNvSpPr>
            <a:spLocks noGrp="1"/>
          </p:cNvSpPr>
          <p:nvPr>
            <p:ph type="title"/>
          </p:nvPr>
        </p:nvSpPr>
        <p:spPr/>
        <p:txBody>
          <a:bodyPr/>
          <a:lstStyle/>
          <a:p>
            <a:r>
              <a:rPr lang="en-CA" dirty="0" smtClean="0"/>
              <a:t>Workforce</a:t>
            </a:r>
            <a:endParaRPr lang="en-CA" dirty="0"/>
          </a:p>
        </p:txBody>
      </p:sp>
    </p:spTree>
    <p:extLst>
      <p:ext uri="{BB962C8B-B14F-4D97-AF65-F5344CB8AC3E}">
        <p14:creationId xmlns:p14="http://schemas.microsoft.com/office/powerpoint/2010/main" val="38907622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8640" y="1979712"/>
            <a:ext cx="6172200" cy="5384800"/>
          </a:xfrm>
        </p:spPr>
        <p:txBody>
          <a:bodyPr/>
          <a:lstStyle/>
          <a:p>
            <a:pPr>
              <a:buFont typeface="Wingdings" panose="05000000000000000000" pitchFamily="2" charset="2"/>
              <a:buChar char="Ø"/>
            </a:pPr>
            <a:r>
              <a:rPr lang="en-US" sz="2600" dirty="0" smtClean="0"/>
              <a:t>Property tax revenue is 48% of total revenue </a:t>
            </a:r>
          </a:p>
          <a:p>
            <a:pPr>
              <a:buFont typeface="Wingdings" panose="05000000000000000000" pitchFamily="2" charset="2"/>
              <a:buChar char="Ø"/>
            </a:pPr>
            <a:endParaRPr lang="en-US" sz="2600" dirty="0"/>
          </a:p>
          <a:p>
            <a:pPr>
              <a:buFont typeface="Wingdings" panose="05000000000000000000" pitchFamily="2" charset="2"/>
              <a:buChar char="Ø"/>
            </a:pPr>
            <a:r>
              <a:rPr lang="en-US" sz="2600" dirty="0" smtClean="0"/>
              <a:t>Assumed 4% growth rate for new tax revenue of $723,000</a:t>
            </a:r>
          </a:p>
          <a:p>
            <a:pPr>
              <a:buFont typeface="Wingdings" panose="05000000000000000000" pitchFamily="2" charset="2"/>
              <a:buChar char="Ø"/>
            </a:pPr>
            <a:endParaRPr lang="en-US" sz="2600" dirty="0"/>
          </a:p>
          <a:p>
            <a:pPr>
              <a:buFont typeface="Wingdings" panose="05000000000000000000" pitchFamily="2" charset="2"/>
              <a:buChar char="Ø"/>
            </a:pPr>
            <a:r>
              <a:rPr lang="en-US" sz="2600" dirty="0" smtClean="0"/>
              <a:t>Proposed 1.49% property tax increase for additional tax revenue of $269,000</a:t>
            </a:r>
          </a:p>
          <a:p>
            <a:endParaRPr lang="en-US" sz="2600" dirty="0"/>
          </a:p>
        </p:txBody>
      </p:sp>
      <p:sp>
        <p:nvSpPr>
          <p:cNvPr id="4" name="Title 3"/>
          <p:cNvSpPr>
            <a:spLocks noGrp="1"/>
          </p:cNvSpPr>
          <p:nvPr>
            <p:ph type="title"/>
          </p:nvPr>
        </p:nvSpPr>
        <p:spPr/>
        <p:txBody>
          <a:bodyPr/>
          <a:lstStyle/>
          <a:p>
            <a:r>
              <a:rPr lang="en-CA" sz="3600" dirty="0" smtClean="0"/>
              <a:t>2014 Draft Operating Budget</a:t>
            </a:r>
            <a:endParaRPr lang="en-CA" sz="3600" dirty="0"/>
          </a:p>
        </p:txBody>
      </p:sp>
    </p:spTree>
    <p:extLst>
      <p:ext uri="{BB962C8B-B14F-4D97-AF65-F5344CB8AC3E}">
        <p14:creationId xmlns:p14="http://schemas.microsoft.com/office/powerpoint/2010/main" val="12853263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04664" y="1907704"/>
            <a:ext cx="6172200" cy="5384800"/>
          </a:xfrm>
        </p:spPr>
        <p:txBody>
          <a:bodyPr/>
          <a:lstStyle/>
          <a:p>
            <a:pPr>
              <a:lnSpc>
                <a:spcPct val="150000"/>
              </a:lnSpc>
              <a:spcBef>
                <a:spcPts val="1200"/>
              </a:spcBef>
              <a:spcAft>
                <a:spcPts val="1200"/>
              </a:spcAft>
              <a:buFont typeface="Wingdings" panose="05000000000000000000" pitchFamily="2" charset="2"/>
              <a:buChar char="Ø"/>
            </a:pPr>
            <a:r>
              <a:rPr lang="en-US" sz="2600" dirty="0" smtClean="0"/>
              <a:t>User fee/fines/permits revenue is 35% of total revenue </a:t>
            </a:r>
          </a:p>
          <a:p>
            <a:pPr>
              <a:lnSpc>
                <a:spcPct val="150000"/>
              </a:lnSpc>
              <a:spcBef>
                <a:spcPts val="1200"/>
              </a:spcBef>
              <a:spcAft>
                <a:spcPts val="1200"/>
              </a:spcAft>
              <a:buFont typeface="Wingdings" panose="05000000000000000000" pitchFamily="2" charset="2"/>
              <a:buChar char="Ø"/>
            </a:pPr>
            <a:r>
              <a:rPr lang="en-US" sz="2600" dirty="0" smtClean="0"/>
              <a:t>Proposed user fee increases</a:t>
            </a:r>
          </a:p>
          <a:p>
            <a:pPr>
              <a:lnSpc>
                <a:spcPct val="150000"/>
              </a:lnSpc>
              <a:spcBef>
                <a:spcPts val="1200"/>
              </a:spcBef>
              <a:spcAft>
                <a:spcPts val="1200"/>
              </a:spcAft>
              <a:buFont typeface="Wingdings" panose="05000000000000000000" pitchFamily="2" charset="2"/>
              <a:buChar char="Ø"/>
            </a:pPr>
            <a:r>
              <a:rPr lang="en-US" sz="2600" dirty="0" smtClean="0"/>
              <a:t>Building </a:t>
            </a:r>
            <a:r>
              <a:rPr lang="en-US" sz="2600" dirty="0"/>
              <a:t>permit revenue at record levels</a:t>
            </a:r>
          </a:p>
          <a:p>
            <a:pPr marL="0" indent="0">
              <a:spcBef>
                <a:spcPts val="1200"/>
              </a:spcBef>
              <a:spcAft>
                <a:spcPts val="1200"/>
              </a:spcAft>
              <a:buNone/>
            </a:pPr>
            <a:endParaRPr lang="en-CA" sz="2600" dirty="0"/>
          </a:p>
        </p:txBody>
      </p:sp>
      <p:sp>
        <p:nvSpPr>
          <p:cNvPr id="4" name="Title 3"/>
          <p:cNvSpPr>
            <a:spLocks noGrp="1"/>
          </p:cNvSpPr>
          <p:nvPr>
            <p:ph type="title"/>
          </p:nvPr>
        </p:nvSpPr>
        <p:spPr/>
        <p:txBody>
          <a:bodyPr/>
          <a:lstStyle/>
          <a:p>
            <a:r>
              <a:rPr lang="en-CA" sz="3600" dirty="0" smtClean="0"/>
              <a:t>2014 Draft Operating Budget</a:t>
            </a:r>
            <a:endParaRPr lang="en-CA" sz="3600" dirty="0"/>
          </a:p>
        </p:txBody>
      </p:sp>
    </p:spTree>
    <p:extLst>
      <p:ext uri="{BB962C8B-B14F-4D97-AF65-F5344CB8AC3E}">
        <p14:creationId xmlns:p14="http://schemas.microsoft.com/office/powerpoint/2010/main" val="41384337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5" name="Rectangle 3"/>
          <p:cNvSpPr>
            <a:spLocks noChangeArrowheads="1"/>
          </p:cNvSpPr>
          <p:nvPr/>
        </p:nvSpPr>
        <p:spPr bwMode="auto">
          <a:xfrm>
            <a:off x="0" y="60960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552" y="2195735"/>
            <a:ext cx="5767768" cy="5910645"/>
          </a:xfrm>
          <a:prstGeom prst="rect">
            <a:avLst/>
          </a:prstGeom>
        </p:spPr>
      </p:pic>
      <p:grpSp>
        <p:nvGrpSpPr>
          <p:cNvPr id="18" name="Group 17"/>
          <p:cNvGrpSpPr/>
          <p:nvPr/>
        </p:nvGrpSpPr>
        <p:grpSpPr>
          <a:xfrm>
            <a:off x="400182" y="1853024"/>
            <a:ext cx="6120680" cy="6069511"/>
            <a:chOff x="400182" y="1508794"/>
            <a:chExt cx="6120680" cy="6069511"/>
          </a:xfrm>
        </p:grpSpPr>
        <p:sp>
          <p:nvSpPr>
            <p:cNvPr id="7" name="TextBox 6"/>
            <p:cNvSpPr txBox="1"/>
            <p:nvPr/>
          </p:nvSpPr>
          <p:spPr>
            <a:xfrm>
              <a:off x="836712" y="3563888"/>
              <a:ext cx="2376264" cy="461665"/>
            </a:xfrm>
            <a:prstGeom prst="rect">
              <a:avLst/>
            </a:prstGeom>
            <a:noFill/>
          </p:spPr>
          <p:txBody>
            <a:bodyPr wrap="square" rtlCol="0">
              <a:spAutoFit/>
            </a:bodyPr>
            <a:lstStyle/>
            <a:p>
              <a:pPr algn="ctr"/>
              <a:r>
                <a:rPr lang="en-CA" sz="1200" dirty="0" smtClean="0"/>
                <a:t>Your municipal tax dollars </a:t>
              </a:r>
              <a:br>
                <a:rPr lang="en-CA" sz="1200" dirty="0" smtClean="0"/>
              </a:br>
              <a:r>
                <a:rPr lang="en-CA" sz="1200" dirty="0" smtClean="0"/>
                <a:t>48%</a:t>
              </a:r>
              <a:endParaRPr lang="en-CA" sz="1200" dirty="0"/>
            </a:p>
          </p:txBody>
        </p:sp>
        <p:sp>
          <p:nvSpPr>
            <p:cNvPr id="8" name="TextBox 7"/>
            <p:cNvSpPr txBox="1"/>
            <p:nvPr/>
          </p:nvSpPr>
          <p:spPr>
            <a:xfrm>
              <a:off x="3645024" y="3578696"/>
              <a:ext cx="2376264" cy="461665"/>
            </a:xfrm>
            <a:prstGeom prst="rect">
              <a:avLst/>
            </a:prstGeom>
            <a:noFill/>
          </p:spPr>
          <p:txBody>
            <a:bodyPr wrap="square" rtlCol="0">
              <a:spAutoFit/>
            </a:bodyPr>
            <a:lstStyle/>
            <a:p>
              <a:pPr algn="ctr"/>
              <a:r>
                <a:rPr lang="en-CA" sz="1200" dirty="0" smtClean="0"/>
                <a:t>User fees/rentals/permits</a:t>
              </a:r>
              <a:br>
                <a:rPr lang="en-CA" sz="1200" dirty="0" smtClean="0"/>
              </a:br>
              <a:r>
                <a:rPr lang="en-CA" sz="1200" dirty="0" smtClean="0"/>
                <a:t>35%</a:t>
              </a:r>
              <a:endParaRPr lang="en-CA" sz="1200" dirty="0"/>
            </a:p>
          </p:txBody>
        </p:sp>
        <p:sp>
          <p:nvSpPr>
            <p:cNvPr id="9" name="TextBox 8"/>
            <p:cNvSpPr txBox="1"/>
            <p:nvPr/>
          </p:nvSpPr>
          <p:spPr>
            <a:xfrm rot="2477116">
              <a:off x="3490704" y="5597462"/>
              <a:ext cx="2520280" cy="276999"/>
            </a:xfrm>
            <a:prstGeom prst="rect">
              <a:avLst/>
            </a:prstGeom>
            <a:noFill/>
          </p:spPr>
          <p:txBody>
            <a:bodyPr wrap="square" rtlCol="0">
              <a:spAutoFit/>
            </a:bodyPr>
            <a:lstStyle/>
            <a:p>
              <a:pPr algn="r"/>
              <a:r>
                <a:rPr lang="en-CA" sz="1200" dirty="0" smtClean="0"/>
                <a:t>Government contributions</a:t>
              </a:r>
              <a:endParaRPr lang="en-CA" sz="1200" dirty="0"/>
            </a:p>
          </p:txBody>
        </p:sp>
        <p:sp>
          <p:nvSpPr>
            <p:cNvPr id="10" name="TextBox 9"/>
            <p:cNvSpPr txBox="1"/>
            <p:nvPr/>
          </p:nvSpPr>
          <p:spPr>
            <a:xfrm rot="3394437">
              <a:off x="2894912" y="5767175"/>
              <a:ext cx="2594847" cy="461665"/>
            </a:xfrm>
            <a:prstGeom prst="rect">
              <a:avLst/>
            </a:prstGeom>
            <a:noFill/>
          </p:spPr>
          <p:txBody>
            <a:bodyPr wrap="square" rtlCol="0">
              <a:spAutoFit/>
            </a:bodyPr>
            <a:lstStyle/>
            <a:p>
              <a:pPr algn="r"/>
              <a:r>
                <a:rPr lang="en-CA" sz="1200" dirty="0" smtClean="0"/>
                <a:t>Fines, penalties, other</a:t>
              </a:r>
              <a:br>
                <a:rPr lang="en-CA" sz="1200" dirty="0" smtClean="0"/>
              </a:br>
              <a:r>
                <a:rPr lang="en-CA" sz="1200" dirty="0" smtClean="0"/>
                <a:t>revenue</a:t>
              </a:r>
              <a:endParaRPr lang="en-CA" sz="1200" dirty="0"/>
            </a:p>
          </p:txBody>
        </p:sp>
        <p:sp>
          <p:nvSpPr>
            <p:cNvPr id="11" name="TextBox 10"/>
            <p:cNvSpPr txBox="1"/>
            <p:nvPr/>
          </p:nvSpPr>
          <p:spPr>
            <a:xfrm rot="4281927">
              <a:off x="2761886" y="6251673"/>
              <a:ext cx="2376264" cy="276999"/>
            </a:xfrm>
            <a:prstGeom prst="rect">
              <a:avLst/>
            </a:prstGeom>
            <a:noFill/>
          </p:spPr>
          <p:txBody>
            <a:bodyPr wrap="square" rtlCol="0">
              <a:spAutoFit/>
            </a:bodyPr>
            <a:lstStyle/>
            <a:p>
              <a:pPr algn="r"/>
              <a:r>
                <a:rPr lang="en-CA" sz="1200" dirty="0" smtClean="0"/>
                <a:t>Utility Return on Investment</a:t>
              </a:r>
              <a:endParaRPr lang="en-CA" sz="1200" dirty="0"/>
            </a:p>
          </p:txBody>
        </p:sp>
        <p:sp>
          <p:nvSpPr>
            <p:cNvPr id="12" name="TextBox 11"/>
            <p:cNvSpPr txBox="1"/>
            <p:nvPr/>
          </p:nvSpPr>
          <p:spPr>
            <a:xfrm rot="5400000">
              <a:off x="2641349" y="6379595"/>
              <a:ext cx="1572343" cy="285075"/>
            </a:xfrm>
            <a:prstGeom prst="rect">
              <a:avLst/>
            </a:prstGeom>
            <a:noFill/>
          </p:spPr>
          <p:txBody>
            <a:bodyPr wrap="square" rtlCol="0">
              <a:spAutoFit/>
            </a:bodyPr>
            <a:lstStyle/>
            <a:p>
              <a:pPr algn="r"/>
              <a:r>
                <a:rPr lang="en-CA" sz="1200" dirty="0" smtClean="0"/>
                <a:t>Franchise fees</a:t>
              </a:r>
              <a:endParaRPr lang="en-CA" sz="1200" dirty="0"/>
            </a:p>
          </p:txBody>
        </p:sp>
        <p:sp>
          <p:nvSpPr>
            <p:cNvPr id="13" name="TextBox 12"/>
            <p:cNvSpPr txBox="1"/>
            <p:nvPr/>
          </p:nvSpPr>
          <p:spPr>
            <a:xfrm>
              <a:off x="4360506" y="6930992"/>
              <a:ext cx="504056" cy="276999"/>
            </a:xfrm>
            <a:prstGeom prst="rect">
              <a:avLst/>
            </a:prstGeom>
            <a:noFill/>
          </p:spPr>
          <p:txBody>
            <a:bodyPr wrap="square" rtlCol="0">
              <a:spAutoFit/>
            </a:bodyPr>
            <a:lstStyle/>
            <a:p>
              <a:r>
                <a:rPr lang="en-CA" sz="1200" dirty="0" smtClean="0"/>
                <a:t>4%</a:t>
              </a:r>
              <a:endParaRPr lang="en-CA" sz="1200" dirty="0"/>
            </a:p>
          </p:txBody>
        </p:sp>
        <p:sp>
          <p:nvSpPr>
            <p:cNvPr id="14" name="TextBox 13"/>
            <p:cNvSpPr txBox="1"/>
            <p:nvPr/>
          </p:nvSpPr>
          <p:spPr>
            <a:xfrm>
              <a:off x="3208494" y="7232346"/>
              <a:ext cx="504056" cy="276999"/>
            </a:xfrm>
            <a:prstGeom prst="rect">
              <a:avLst/>
            </a:prstGeom>
            <a:noFill/>
          </p:spPr>
          <p:txBody>
            <a:bodyPr wrap="square" rtlCol="0">
              <a:spAutoFit/>
            </a:bodyPr>
            <a:lstStyle/>
            <a:p>
              <a:r>
                <a:rPr lang="en-CA" sz="1200" dirty="0" smtClean="0"/>
                <a:t>4%</a:t>
              </a:r>
              <a:endParaRPr lang="en-CA" sz="1200" dirty="0"/>
            </a:p>
          </p:txBody>
        </p:sp>
        <p:sp>
          <p:nvSpPr>
            <p:cNvPr id="15" name="TextBox 14"/>
            <p:cNvSpPr txBox="1"/>
            <p:nvPr/>
          </p:nvSpPr>
          <p:spPr>
            <a:xfrm>
              <a:off x="3779337" y="7230343"/>
              <a:ext cx="504056" cy="276999"/>
            </a:xfrm>
            <a:prstGeom prst="rect">
              <a:avLst/>
            </a:prstGeom>
            <a:noFill/>
          </p:spPr>
          <p:txBody>
            <a:bodyPr wrap="square" rtlCol="0">
              <a:spAutoFit/>
            </a:bodyPr>
            <a:lstStyle/>
            <a:p>
              <a:r>
                <a:rPr lang="en-CA" sz="1200" dirty="0"/>
                <a:t>3</a:t>
              </a:r>
              <a:r>
                <a:rPr lang="en-CA" sz="1200" dirty="0" smtClean="0"/>
                <a:t>%</a:t>
              </a:r>
              <a:endParaRPr lang="en-CA" sz="1200" dirty="0"/>
            </a:p>
          </p:txBody>
        </p:sp>
        <p:sp>
          <p:nvSpPr>
            <p:cNvPr id="16" name="TextBox 15"/>
            <p:cNvSpPr txBox="1"/>
            <p:nvPr/>
          </p:nvSpPr>
          <p:spPr>
            <a:xfrm>
              <a:off x="5059186" y="6522132"/>
              <a:ext cx="504056" cy="276999"/>
            </a:xfrm>
            <a:prstGeom prst="rect">
              <a:avLst/>
            </a:prstGeom>
            <a:noFill/>
          </p:spPr>
          <p:txBody>
            <a:bodyPr wrap="square" rtlCol="0">
              <a:spAutoFit/>
            </a:bodyPr>
            <a:lstStyle/>
            <a:p>
              <a:r>
                <a:rPr lang="en-CA" sz="1200" dirty="0" smtClean="0"/>
                <a:t>6%</a:t>
              </a:r>
              <a:endParaRPr lang="en-CA" sz="1200" dirty="0"/>
            </a:p>
          </p:txBody>
        </p:sp>
        <p:sp>
          <p:nvSpPr>
            <p:cNvPr id="17" name="TextBox 16"/>
            <p:cNvSpPr txBox="1"/>
            <p:nvPr/>
          </p:nvSpPr>
          <p:spPr>
            <a:xfrm>
              <a:off x="400182" y="1508794"/>
              <a:ext cx="6120680" cy="369332"/>
            </a:xfrm>
            <a:prstGeom prst="rect">
              <a:avLst/>
            </a:prstGeom>
            <a:noFill/>
          </p:spPr>
          <p:txBody>
            <a:bodyPr wrap="square" rtlCol="0">
              <a:spAutoFit/>
            </a:bodyPr>
            <a:lstStyle/>
            <a:p>
              <a:r>
                <a:rPr lang="en-CA" b="1" dirty="0" smtClean="0"/>
                <a:t>2014 Total Operating Revenues $39.9 million </a:t>
              </a:r>
              <a:endParaRPr lang="en-CA" b="1" dirty="0"/>
            </a:p>
          </p:txBody>
        </p:sp>
      </p:grpSp>
      <p:sp>
        <p:nvSpPr>
          <p:cNvPr id="4" name="Title 3"/>
          <p:cNvSpPr>
            <a:spLocks noGrp="1"/>
          </p:cNvSpPr>
          <p:nvPr>
            <p:ph type="title"/>
          </p:nvPr>
        </p:nvSpPr>
        <p:spPr/>
        <p:txBody>
          <a:bodyPr/>
          <a:lstStyle/>
          <a:p>
            <a:r>
              <a:rPr lang="en-CA" dirty="0" smtClean="0"/>
              <a:t>Draft Operating Budget</a:t>
            </a:r>
            <a:endParaRPr lang="en-CA" dirty="0"/>
          </a:p>
        </p:txBody>
      </p:sp>
    </p:spTree>
    <p:extLst>
      <p:ext uri="{BB962C8B-B14F-4D97-AF65-F5344CB8AC3E}">
        <p14:creationId xmlns:p14="http://schemas.microsoft.com/office/powerpoint/2010/main" val="11744824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sz="4000" dirty="0" smtClean="0"/>
              <a:t>Draft Operating </a:t>
            </a:r>
            <a:r>
              <a:rPr lang="en-US" sz="4000" dirty="0"/>
              <a:t>Budget</a:t>
            </a:r>
          </a:p>
        </p:txBody>
      </p:sp>
      <p:sp>
        <p:nvSpPr>
          <p:cNvPr id="144387" name="Rectangle 3"/>
          <p:cNvSpPr>
            <a:spLocks noGrp="1" noChangeArrowheads="1"/>
          </p:cNvSpPr>
          <p:nvPr>
            <p:ph type="body" idx="4294967295"/>
          </p:nvPr>
        </p:nvSpPr>
        <p:spPr>
          <a:xfrm>
            <a:off x="381000" y="1835696"/>
            <a:ext cx="6172200" cy="6241504"/>
          </a:xfrm>
        </p:spPr>
        <p:txBody>
          <a:bodyPr/>
          <a:lstStyle/>
          <a:p>
            <a:pPr>
              <a:lnSpc>
                <a:spcPct val="90000"/>
              </a:lnSpc>
              <a:buFontTx/>
              <a:buNone/>
            </a:pPr>
            <a:r>
              <a:rPr lang="en-US" sz="2400" b="1" dirty="0"/>
              <a:t>Expenditure Highlights…</a:t>
            </a:r>
          </a:p>
          <a:p>
            <a:pPr>
              <a:lnSpc>
                <a:spcPct val="90000"/>
              </a:lnSpc>
              <a:buFontTx/>
              <a:buNone/>
            </a:pPr>
            <a:r>
              <a:rPr lang="en-US" sz="2800" dirty="0"/>
              <a:t>		</a:t>
            </a:r>
          </a:p>
          <a:p>
            <a:pPr>
              <a:lnSpc>
                <a:spcPct val="90000"/>
              </a:lnSpc>
              <a:buFont typeface="Wingdings" panose="05000000000000000000" pitchFamily="2" charset="2"/>
              <a:buChar char="Ø"/>
            </a:pPr>
            <a:r>
              <a:rPr lang="en-US" sz="2400" dirty="0" smtClean="0"/>
              <a:t>Total Operating Expenditures up 7% to $39.9M ($37.2M in 2013)</a:t>
            </a:r>
          </a:p>
          <a:p>
            <a:pPr>
              <a:lnSpc>
                <a:spcPct val="90000"/>
              </a:lnSpc>
              <a:buFont typeface="Wingdings" panose="05000000000000000000" pitchFamily="2" charset="2"/>
              <a:buChar char="Ø"/>
            </a:pPr>
            <a:endParaRPr lang="en-US" sz="2400" dirty="0" smtClean="0"/>
          </a:p>
          <a:p>
            <a:pPr>
              <a:lnSpc>
                <a:spcPct val="90000"/>
              </a:lnSpc>
              <a:buFont typeface="Wingdings" panose="05000000000000000000" pitchFamily="2" charset="2"/>
              <a:buChar char="Ø"/>
            </a:pPr>
            <a:r>
              <a:rPr lang="en-US" sz="2400" dirty="0"/>
              <a:t>$16.8 million total staffing costs ($16.1M in 2013)</a:t>
            </a:r>
          </a:p>
          <a:p>
            <a:pPr>
              <a:lnSpc>
                <a:spcPct val="90000"/>
              </a:lnSpc>
              <a:buFont typeface="Wingdings" panose="05000000000000000000" pitchFamily="2" charset="2"/>
              <a:buChar char="Ø"/>
            </a:pPr>
            <a:endParaRPr lang="en-US" sz="2400" dirty="0"/>
          </a:p>
          <a:p>
            <a:pPr>
              <a:lnSpc>
                <a:spcPct val="90000"/>
              </a:lnSpc>
              <a:buFont typeface="Wingdings" panose="05000000000000000000" pitchFamily="2" charset="2"/>
              <a:buChar char="Ø"/>
            </a:pPr>
            <a:r>
              <a:rPr lang="en-US" sz="2400" dirty="0" smtClean="0"/>
              <a:t>Explanations for increases are included throughout the budget document in each service area</a:t>
            </a:r>
          </a:p>
          <a:p>
            <a:pPr lvl="1">
              <a:lnSpc>
                <a:spcPct val="90000"/>
              </a:lnSpc>
              <a:buFont typeface="Wingdings" panose="05000000000000000000" pitchFamily="2" charset="2"/>
              <a:buChar char="Ø"/>
            </a:pPr>
            <a:r>
              <a:rPr lang="en-US" sz="2000" dirty="0" smtClean="0"/>
              <a:t>Increased staffing municipal enforcement</a:t>
            </a:r>
          </a:p>
          <a:p>
            <a:pPr lvl="1">
              <a:lnSpc>
                <a:spcPct val="90000"/>
              </a:lnSpc>
              <a:buFont typeface="Wingdings" panose="05000000000000000000" pitchFamily="2" charset="2"/>
              <a:buChar char="Ø"/>
            </a:pPr>
            <a:r>
              <a:rPr lang="en-US" sz="2000" dirty="0" smtClean="0"/>
              <a:t>Increased grants</a:t>
            </a:r>
          </a:p>
          <a:p>
            <a:pPr>
              <a:lnSpc>
                <a:spcPct val="90000"/>
              </a:lnSpc>
            </a:pPr>
            <a:endParaRPr lang="en-US" sz="2400" dirty="0" smtClean="0"/>
          </a:p>
          <a:p>
            <a:pPr>
              <a:lnSpc>
                <a:spcPct val="90000"/>
              </a:lnSpc>
              <a:buFontTx/>
              <a:buNone/>
            </a:pPr>
            <a:endParaRPr lang="en-US" sz="2800" dirty="0"/>
          </a:p>
          <a:p>
            <a:pPr>
              <a:lnSpc>
                <a:spcPct val="90000"/>
              </a:lnSpc>
            </a:pPr>
            <a:endParaRPr lang="en-US" sz="2800" dirty="0"/>
          </a:p>
        </p:txBody>
      </p:sp>
    </p:spTree>
    <p:extLst>
      <p:ext uri="{BB962C8B-B14F-4D97-AF65-F5344CB8AC3E}">
        <p14:creationId xmlns:p14="http://schemas.microsoft.com/office/powerpoint/2010/main" val="34603948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6" name="Rectangle 3"/>
          <p:cNvSpPr>
            <a:spLocks noChangeArrowheads="1"/>
          </p:cNvSpPr>
          <p:nvPr/>
        </p:nvSpPr>
        <p:spPr bwMode="auto">
          <a:xfrm>
            <a:off x="0" y="616267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24" name="TextBox 23"/>
          <p:cNvSpPr txBox="1"/>
          <p:nvPr/>
        </p:nvSpPr>
        <p:spPr>
          <a:xfrm>
            <a:off x="548680" y="2954152"/>
            <a:ext cx="864096" cy="276999"/>
          </a:xfrm>
          <a:prstGeom prst="rect">
            <a:avLst/>
          </a:prstGeom>
          <a:noFill/>
        </p:spPr>
        <p:txBody>
          <a:bodyPr wrap="square" rtlCol="0">
            <a:spAutoFit/>
          </a:bodyPr>
          <a:lstStyle/>
          <a:p>
            <a:r>
              <a:rPr lang="en-CA" sz="1200" dirty="0" smtClean="0"/>
              <a:t>2.2, 5%</a:t>
            </a:r>
            <a:endParaRPr lang="en-CA" sz="1200" dirty="0"/>
          </a:p>
        </p:txBody>
      </p:sp>
      <p:grpSp>
        <p:nvGrpSpPr>
          <p:cNvPr id="31" name="Group 30"/>
          <p:cNvGrpSpPr/>
          <p:nvPr/>
        </p:nvGrpSpPr>
        <p:grpSpPr>
          <a:xfrm>
            <a:off x="180628" y="1791991"/>
            <a:ext cx="6480720" cy="6209829"/>
            <a:chOff x="188640" y="1619672"/>
            <a:chExt cx="6480720" cy="6209829"/>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672" y="2617421"/>
              <a:ext cx="5248656" cy="5212080"/>
            </a:xfrm>
            <a:prstGeom prst="rect">
              <a:avLst/>
            </a:prstGeom>
          </p:spPr>
        </p:pic>
        <p:sp>
          <p:nvSpPr>
            <p:cNvPr id="7" name="TextBox 6"/>
            <p:cNvSpPr txBox="1"/>
            <p:nvPr/>
          </p:nvSpPr>
          <p:spPr>
            <a:xfrm>
              <a:off x="188640" y="1619672"/>
              <a:ext cx="6480720" cy="369332"/>
            </a:xfrm>
            <a:prstGeom prst="rect">
              <a:avLst/>
            </a:prstGeom>
            <a:noFill/>
          </p:spPr>
          <p:txBody>
            <a:bodyPr wrap="square" rtlCol="0">
              <a:spAutoFit/>
            </a:bodyPr>
            <a:lstStyle/>
            <a:p>
              <a:r>
                <a:rPr lang="en-CA" b="1" dirty="0" smtClean="0"/>
                <a:t>2014 Total Operating Expenditures $39.9 million </a:t>
              </a:r>
              <a:endParaRPr lang="en-CA" b="1" dirty="0"/>
            </a:p>
          </p:txBody>
        </p:sp>
        <p:sp>
          <p:nvSpPr>
            <p:cNvPr id="8" name="TextBox 7"/>
            <p:cNvSpPr txBox="1"/>
            <p:nvPr/>
          </p:nvSpPr>
          <p:spPr>
            <a:xfrm>
              <a:off x="1052736" y="4573741"/>
              <a:ext cx="1656184" cy="646331"/>
            </a:xfrm>
            <a:prstGeom prst="rect">
              <a:avLst/>
            </a:prstGeom>
            <a:noFill/>
          </p:spPr>
          <p:txBody>
            <a:bodyPr wrap="square" rtlCol="0">
              <a:spAutoFit/>
            </a:bodyPr>
            <a:lstStyle/>
            <a:p>
              <a:r>
                <a:rPr lang="en-CA" sz="1200" dirty="0" smtClean="0"/>
                <a:t>Waste &amp;</a:t>
              </a:r>
              <a:br>
                <a:rPr lang="en-CA" sz="1200" dirty="0" smtClean="0"/>
              </a:br>
              <a:r>
                <a:rPr lang="en-CA" sz="1200" dirty="0" smtClean="0"/>
                <a:t>Wastewater, 7.1</a:t>
              </a:r>
              <a:br>
                <a:rPr lang="en-CA" sz="1200" dirty="0" smtClean="0"/>
              </a:br>
              <a:r>
                <a:rPr lang="en-CA" sz="1200" dirty="0" smtClean="0"/>
                <a:t>18%</a:t>
              </a:r>
              <a:endParaRPr lang="en-CA" sz="1200" dirty="0"/>
            </a:p>
          </p:txBody>
        </p:sp>
        <p:sp>
          <p:nvSpPr>
            <p:cNvPr id="9" name="TextBox 8"/>
            <p:cNvSpPr txBox="1"/>
            <p:nvPr/>
          </p:nvSpPr>
          <p:spPr>
            <a:xfrm>
              <a:off x="1196752" y="5941893"/>
              <a:ext cx="1440160" cy="646331"/>
            </a:xfrm>
            <a:prstGeom prst="rect">
              <a:avLst/>
            </a:prstGeom>
            <a:noFill/>
          </p:spPr>
          <p:txBody>
            <a:bodyPr wrap="square" rtlCol="0">
              <a:spAutoFit/>
            </a:bodyPr>
            <a:lstStyle/>
            <a:p>
              <a:r>
                <a:rPr lang="en-CA" sz="1200" dirty="0" smtClean="0"/>
                <a:t>Roads &amp; Storm </a:t>
              </a:r>
              <a:br>
                <a:rPr lang="en-CA" sz="1200" dirty="0" smtClean="0"/>
              </a:br>
              <a:r>
                <a:rPr lang="en-CA" sz="1200" dirty="0" smtClean="0"/>
                <a:t>Sewer, 4.0, 10%</a:t>
              </a:r>
              <a:endParaRPr lang="en-CA" sz="1200" dirty="0"/>
            </a:p>
          </p:txBody>
        </p:sp>
        <p:sp>
          <p:nvSpPr>
            <p:cNvPr id="10" name="TextBox 9"/>
            <p:cNvSpPr txBox="1"/>
            <p:nvPr/>
          </p:nvSpPr>
          <p:spPr>
            <a:xfrm>
              <a:off x="404664" y="7278687"/>
              <a:ext cx="1656184" cy="461665"/>
            </a:xfrm>
            <a:prstGeom prst="rect">
              <a:avLst/>
            </a:prstGeom>
            <a:noFill/>
          </p:spPr>
          <p:txBody>
            <a:bodyPr wrap="square" rtlCol="0">
              <a:spAutoFit/>
            </a:bodyPr>
            <a:lstStyle/>
            <a:p>
              <a:r>
                <a:rPr lang="en-CA" sz="1200" dirty="0" smtClean="0"/>
                <a:t>Community Grants</a:t>
              </a:r>
              <a:br>
                <a:rPr lang="en-CA" sz="1200" dirty="0" smtClean="0"/>
              </a:br>
              <a:r>
                <a:rPr lang="en-CA" sz="1200" dirty="0" smtClean="0"/>
                <a:t>&amp; Library, 1.0, 2%</a:t>
              </a:r>
              <a:endParaRPr lang="en-CA" sz="1200" dirty="0"/>
            </a:p>
          </p:txBody>
        </p:sp>
        <p:cxnSp>
          <p:nvCxnSpPr>
            <p:cNvPr id="12" name="Straight Connector 11"/>
            <p:cNvCxnSpPr>
              <a:endCxn id="10" idx="3"/>
            </p:cNvCxnSpPr>
            <p:nvPr/>
          </p:nvCxnSpPr>
          <p:spPr>
            <a:xfrm flipH="1">
              <a:off x="2060848" y="7164288"/>
              <a:ext cx="216024" cy="345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924944" y="6179983"/>
              <a:ext cx="1800200" cy="1200329"/>
            </a:xfrm>
            <a:prstGeom prst="rect">
              <a:avLst/>
            </a:prstGeom>
            <a:noFill/>
          </p:spPr>
          <p:txBody>
            <a:bodyPr wrap="square" rtlCol="0">
              <a:spAutoFit/>
            </a:bodyPr>
            <a:lstStyle/>
            <a:p>
              <a:r>
                <a:rPr lang="en-CA" sz="1200" dirty="0" smtClean="0"/>
                <a:t>Community Services, Town Facilities, Recreation &amp; Culture, Cemeteries, Parks, FCSS, 7.5, 19%</a:t>
              </a:r>
              <a:endParaRPr lang="en-CA" sz="1200" dirty="0"/>
            </a:p>
          </p:txBody>
        </p:sp>
        <p:sp>
          <p:nvSpPr>
            <p:cNvPr id="15" name="TextBox 14"/>
            <p:cNvSpPr txBox="1"/>
            <p:nvPr/>
          </p:nvSpPr>
          <p:spPr>
            <a:xfrm rot="718779">
              <a:off x="4016287" y="5444849"/>
              <a:ext cx="1760232" cy="461665"/>
            </a:xfrm>
            <a:prstGeom prst="rect">
              <a:avLst/>
            </a:prstGeom>
            <a:noFill/>
          </p:spPr>
          <p:txBody>
            <a:bodyPr wrap="square" rtlCol="0">
              <a:spAutoFit/>
            </a:bodyPr>
            <a:lstStyle/>
            <a:p>
              <a:r>
                <a:rPr lang="en-CA" sz="1200" dirty="0" smtClean="0"/>
                <a:t>Police and Municipal Enforcement, </a:t>
              </a:r>
              <a:endParaRPr lang="en-CA" sz="1200" dirty="0"/>
            </a:p>
          </p:txBody>
        </p:sp>
        <p:sp>
          <p:nvSpPr>
            <p:cNvPr id="16" name="TextBox 15"/>
            <p:cNvSpPr txBox="1"/>
            <p:nvPr/>
          </p:nvSpPr>
          <p:spPr>
            <a:xfrm>
              <a:off x="3843526" y="4750664"/>
              <a:ext cx="1980903" cy="461665"/>
            </a:xfrm>
            <a:prstGeom prst="rect">
              <a:avLst/>
            </a:prstGeom>
            <a:noFill/>
          </p:spPr>
          <p:txBody>
            <a:bodyPr wrap="square" rtlCol="0">
              <a:spAutoFit/>
            </a:bodyPr>
            <a:lstStyle/>
            <a:p>
              <a:pPr algn="r"/>
              <a:r>
                <a:rPr lang="en-CA" sz="1200" dirty="0" smtClean="0"/>
                <a:t>Fire Services, 5.2, 13%</a:t>
              </a:r>
              <a:endParaRPr lang="en-CA" sz="1200" dirty="0"/>
            </a:p>
          </p:txBody>
        </p:sp>
        <p:sp>
          <p:nvSpPr>
            <p:cNvPr id="17" name="TextBox 16"/>
            <p:cNvSpPr txBox="1"/>
            <p:nvPr/>
          </p:nvSpPr>
          <p:spPr>
            <a:xfrm>
              <a:off x="3501008" y="3419872"/>
              <a:ext cx="2179405" cy="461665"/>
            </a:xfrm>
            <a:prstGeom prst="rect">
              <a:avLst/>
            </a:prstGeom>
            <a:noFill/>
          </p:spPr>
          <p:txBody>
            <a:bodyPr wrap="square" rtlCol="0">
              <a:spAutoFit/>
            </a:bodyPr>
            <a:lstStyle/>
            <a:p>
              <a:r>
                <a:rPr lang="en-CA" sz="1200" dirty="0" smtClean="0"/>
                <a:t>General Government</a:t>
              </a:r>
              <a:br>
                <a:rPr lang="en-CA" sz="1200" dirty="0" smtClean="0"/>
              </a:br>
              <a:r>
                <a:rPr lang="en-CA" sz="1200" dirty="0" smtClean="0"/>
                <a:t>&amp; Corporate Services, </a:t>
              </a:r>
              <a:endParaRPr lang="en-CA" sz="1200" dirty="0"/>
            </a:p>
          </p:txBody>
        </p:sp>
        <p:sp>
          <p:nvSpPr>
            <p:cNvPr id="18" name="TextBox 17"/>
            <p:cNvSpPr txBox="1"/>
            <p:nvPr/>
          </p:nvSpPr>
          <p:spPr>
            <a:xfrm>
              <a:off x="4067490" y="3779912"/>
              <a:ext cx="1017694" cy="276999"/>
            </a:xfrm>
            <a:prstGeom prst="rect">
              <a:avLst/>
            </a:prstGeom>
            <a:noFill/>
          </p:spPr>
          <p:txBody>
            <a:bodyPr wrap="square" rtlCol="0">
              <a:spAutoFit/>
            </a:bodyPr>
            <a:lstStyle/>
            <a:p>
              <a:r>
                <a:rPr lang="en-CA" sz="1200" dirty="0" smtClean="0"/>
                <a:t>5.8, 15%</a:t>
              </a:r>
              <a:endParaRPr lang="en-CA" sz="1200" dirty="0"/>
            </a:p>
          </p:txBody>
        </p:sp>
        <p:sp>
          <p:nvSpPr>
            <p:cNvPr id="19" name="TextBox 18"/>
            <p:cNvSpPr txBox="1"/>
            <p:nvPr/>
          </p:nvSpPr>
          <p:spPr>
            <a:xfrm>
              <a:off x="3356992" y="2278777"/>
              <a:ext cx="1584176" cy="276999"/>
            </a:xfrm>
            <a:prstGeom prst="rect">
              <a:avLst/>
            </a:prstGeom>
            <a:noFill/>
          </p:spPr>
          <p:txBody>
            <a:bodyPr wrap="square" rtlCol="0">
              <a:spAutoFit/>
            </a:bodyPr>
            <a:lstStyle/>
            <a:p>
              <a:r>
                <a:rPr lang="en-CA" sz="1200" dirty="0" smtClean="0"/>
                <a:t>Council, 0.4, 1%</a:t>
              </a:r>
              <a:endParaRPr lang="en-CA" sz="1200" dirty="0"/>
            </a:p>
          </p:txBody>
        </p:sp>
        <p:cxnSp>
          <p:nvCxnSpPr>
            <p:cNvPr id="20" name="Straight Connector 19"/>
            <p:cNvCxnSpPr/>
            <p:nvPr/>
          </p:nvCxnSpPr>
          <p:spPr>
            <a:xfrm flipH="1">
              <a:off x="3518455" y="2551750"/>
              <a:ext cx="216024" cy="345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420888" y="2617421"/>
              <a:ext cx="504056" cy="2795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12676" y="2810674"/>
              <a:ext cx="1656184" cy="276999"/>
            </a:xfrm>
            <a:prstGeom prst="rect">
              <a:avLst/>
            </a:prstGeom>
            <a:noFill/>
          </p:spPr>
          <p:txBody>
            <a:bodyPr wrap="square" rtlCol="0">
              <a:spAutoFit/>
            </a:bodyPr>
            <a:lstStyle/>
            <a:p>
              <a:r>
                <a:rPr lang="en-CA" sz="1200" dirty="0" smtClean="0"/>
                <a:t>Waste &amp; Recycling, </a:t>
              </a:r>
              <a:endParaRPr lang="en-CA" sz="1200" dirty="0"/>
            </a:p>
          </p:txBody>
        </p:sp>
        <p:cxnSp>
          <p:nvCxnSpPr>
            <p:cNvPr id="25" name="Straight Connector 24"/>
            <p:cNvCxnSpPr/>
            <p:nvPr/>
          </p:nvCxnSpPr>
          <p:spPr>
            <a:xfrm>
              <a:off x="1757004" y="3085223"/>
              <a:ext cx="411856" cy="172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87247" y="2257005"/>
              <a:ext cx="2811098" cy="461665"/>
            </a:xfrm>
            <a:prstGeom prst="rect">
              <a:avLst/>
            </a:prstGeom>
            <a:noFill/>
          </p:spPr>
          <p:txBody>
            <a:bodyPr wrap="square" rtlCol="0">
              <a:spAutoFit/>
            </a:bodyPr>
            <a:lstStyle/>
            <a:p>
              <a:r>
                <a:rPr lang="en-CA" sz="1200" dirty="0" smtClean="0"/>
                <a:t>Planning, Engineering &amp; Economic Development, 2.9, 7%</a:t>
              </a:r>
              <a:endParaRPr lang="en-CA" sz="1200" dirty="0"/>
            </a:p>
          </p:txBody>
        </p:sp>
        <p:sp>
          <p:nvSpPr>
            <p:cNvPr id="30" name="TextBox 29"/>
            <p:cNvSpPr txBox="1"/>
            <p:nvPr/>
          </p:nvSpPr>
          <p:spPr>
            <a:xfrm>
              <a:off x="4725144" y="5868144"/>
              <a:ext cx="844931" cy="276999"/>
            </a:xfrm>
            <a:prstGeom prst="rect">
              <a:avLst/>
            </a:prstGeom>
            <a:noFill/>
          </p:spPr>
          <p:txBody>
            <a:bodyPr wrap="square" rtlCol="0">
              <a:spAutoFit/>
            </a:bodyPr>
            <a:lstStyle/>
            <a:p>
              <a:r>
                <a:rPr lang="en-CA" sz="1200" dirty="0" smtClean="0"/>
                <a:t>3.8,10%</a:t>
              </a:r>
              <a:endParaRPr lang="en-CA" sz="1200" dirty="0"/>
            </a:p>
          </p:txBody>
        </p:sp>
      </p:grpSp>
      <p:sp>
        <p:nvSpPr>
          <p:cNvPr id="5" name="Title 4"/>
          <p:cNvSpPr>
            <a:spLocks noGrp="1"/>
          </p:cNvSpPr>
          <p:nvPr>
            <p:ph type="title"/>
          </p:nvPr>
        </p:nvSpPr>
        <p:spPr/>
        <p:txBody>
          <a:bodyPr/>
          <a:lstStyle/>
          <a:p>
            <a:r>
              <a:rPr lang="en-CA" dirty="0" smtClean="0"/>
              <a:t>Draft Operating Budget</a:t>
            </a:r>
            <a:endParaRPr lang="en-CA" dirty="0"/>
          </a:p>
        </p:txBody>
      </p:sp>
    </p:spTree>
    <p:extLst>
      <p:ext uri="{BB962C8B-B14F-4D97-AF65-F5344CB8AC3E}">
        <p14:creationId xmlns:p14="http://schemas.microsoft.com/office/powerpoint/2010/main" val="28202686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6" name="Rectangle 3"/>
          <p:cNvSpPr>
            <a:spLocks noGrp="1" noChangeArrowheads="1"/>
          </p:cNvSpPr>
          <p:nvPr>
            <p:ph type="body" idx="4294967295"/>
          </p:nvPr>
        </p:nvSpPr>
        <p:spPr>
          <a:xfrm>
            <a:off x="404664" y="1835696"/>
            <a:ext cx="6172200" cy="6313512"/>
          </a:xfrm>
        </p:spPr>
        <p:txBody>
          <a:bodyPr/>
          <a:lstStyle/>
          <a:p>
            <a:pPr>
              <a:lnSpc>
                <a:spcPct val="80000"/>
              </a:lnSpc>
              <a:buFontTx/>
              <a:buNone/>
            </a:pPr>
            <a:r>
              <a:rPr lang="en-US" sz="2400" b="1" dirty="0"/>
              <a:t>Expenditure Highlights…</a:t>
            </a:r>
          </a:p>
          <a:p>
            <a:pPr>
              <a:lnSpc>
                <a:spcPct val="80000"/>
              </a:lnSpc>
              <a:buFontTx/>
              <a:buNone/>
            </a:pPr>
            <a:endParaRPr lang="en-US" sz="2000" dirty="0"/>
          </a:p>
          <a:p>
            <a:pPr>
              <a:lnSpc>
                <a:spcPct val="80000"/>
              </a:lnSpc>
              <a:buFont typeface="Wingdings" panose="05000000000000000000" pitchFamily="2" charset="2"/>
              <a:buChar char="Ø"/>
            </a:pPr>
            <a:r>
              <a:rPr lang="en-US" sz="2400" dirty="0" smtClean="0"/>
              <a:t>Fixed </a:t>
            </a:r>
            <a:r>
              <a:rPr lang="en-US" sz="2400" dirty="0"/>
              <a:t>costs  </a:t>
            </a:r>
            <a:endParaRPr lang="en-US" sz="2400" dirty="0" smtClean="0"/>
          </a:p>
          <a:p>
            <a:pPr>
              <a:lnSpc>
                <a:spcPct val="80000"/>
              </a:lnSpc>
            </a:pPr>
            <a:endParaRPr lang="en-US" sz="1800" dirty="0"/>
          </a:p>
          <a:p>
            <a:pPr lvl="1">
              <a:lnSpc>
                <a:spcPct val="80000"/>
              </a:lnSpc>
              <a:buFont typeface="Wingdings" panose="05000000000000000000" pitchFamily="2" charset="2"/>
              <a:buChar char="ü"/>
            </a:pPr>
            <a:r>
              <a:rPr lang="en-US" sz="2200" dirty="0" smtClean="0"/>
              <a:t>Power </a:t>
            </a:r>
            <a:r>
              <a:rPr lang="en-US" sz="2200" dirty="0"/>
              <a:t>budget up </a:t>
            </a:r>
            <a:r>
              <a:rPr lang="en-US" sz="2200" dirty="0" smtClean="0"/>
              <a:t>8%</a:t>
            </a:r>
          </a:p>
          <a:p>
            <a:pPr lvl="1">
              <a:lnSpc>
                <a:spcPct val="80000"/>
              </a:lnSpc>
              <a:buFont typeface="Wingdings" panose="05000000000000000000" pitchFamily="2" charset="2"/>
              <a:buChar char="ü"/>
            </a:pPr>
            <a:endParaRPr lang="en-US" sz="2200" dirty="0" smtClean="0"/>
          </a:p>
          <a:p>
            <a:pPr lvl="1">
              <a:lnSpc>
                <a:spcPct val="80000"/>
              </a:lnSpc>
              <a:buFont typeface="Wingdings" panose="05000000000000000000" pitchFamily="2" charset="2"/>
              <a:buChar char="ü"/>
            </a:pPr>
            <a:r>
              <a:rPr lang="en-US" sz="2200" dirty="0" smtClean="0"/>
              <a:t>Maintenance contracts up 10%</a:t>
            </a:r>
          </a:p>
          <a:p>
            <a:pPr lvl="1">
              <a:lnSpc>
                <a:spcPct val="80000"/>
              </a:lnSpc>
              <a:buFont typeface="Wingdings" panose="05000000000000000000" pitchFamily="2" charset="2"/>
              <a:buChar char="ü"/>
            </a:pPr>
            <a:endParaRPr lang="en-US" sz="2200" dirty="0"/>
          </a:p>
          <a:p>
            <a:pPr lvl="1">
              <a:lnSpc>
                <a:spcPct val="80000"/>
              </a:lnSpc>
              <a:buFont typeface="Wingdings" panose="05000000000000000000" pitchFamily="2" charset="2"/>
              <a:buChar char="ü"/>
            </a:pPr>
            <a:r>
              <a:rPr lang="en-US" sz="2200" dirty="0" smtClean="0"/>
              <a:t>Insurance up 10%</a:t>
            </a:r>
          </a:p>
          <a:p>
            <a:pPr lvl="1">
              <a:lnSpc>
                <a:spcPct val="80000"/>
              </a:lnSpc>
              <a:buFont typeface="Wingdings" panose="05000000000000000000" pitchFamily="2" charset="2"/>
              <a:buChar char="ü"/>
            </a:pPr>
            <a:endParaRPr lang="en-US" sz="2200" dirty="0" smtClean="0"/>
          </a:p>
          <a:p>
            <a:pPr lvl="1">
              <a:lnSpc>
                <a:spcPct val="80000"/>
              </a:lnSpc>
              <a:buFont typeface="Wingdings" panose="05000000000000000000" pitchFamily="2" charset="2"/>
              <a:buChar char="ü"/>
            </a:pPr>
            <a:r>
              <a:rPr lang="en-US" sz="2200" dirty="0" smtClean="0"/>
              <a:t>City of Calgary sewer charges increase 13.5%</a:t>
            </a:r>
          </a:p>
          <a:p>
            <a:pPr lvl="1">
              <a:lnSpc>
                <a:spcPct val="80000"/>
              </a:lnSpc>
              <a:buFont typeface="Wingdings" panose="05000000000000000000" pitchFamily="2" charset="2"/>
              <a:buChar char="ü"/>
            </a:pPr>
            <a:endParaRPr lang="en-US" sz="2200" dirty="0" smtClean="0"/>
          </a:p>
          <a:p>
            <a:pPr lvl="1">
              <a:lnSpc>
                <a:spcPct val="80000"/>
              </a:lnSpc>
              <a:buFont typeface="Wingdings" panose="05000000000000000000" pitchFamily="2" charset="2"/>
              <a:buChar char="ü"/>
            </a:pPr>
            <a:r>
              <a:rPr lang="en-US" sz="2200" dirty="0" smtClean="0"/>
              <a:t>City of Calgary landfill tipping fees increase 4.1%</a:t>
            </a:r>
            <a:endParaRPr lang="en-US" sz="2200" dirty="0"/>
          </a:p>
          <a:p>
            <a:pPr marL="0" indent="0">
              <a:lnSpc>
                <a:spcPct val="80000"/>
              </a:lnSpc>
              <a:buNone/>
            </a:pPr>
            <a:endParaRPr lang="en-US" sz="2200" dirty="0"/>
          </a:p>
          <a:p>
            <a:pPr>
              <a:lnSpc>
                <a:spcPct val="80000"/>
              </a:lnSpc>
              <a:buFontTx/>
              <a:buNone/>
            </a:pPr>
            <a:r>
              <a:rPr lang="en-US" sz="2800" dirty="0"/>
              <a:t>				</a:t>
            </a:r>
          </a:p>
        </p:txBody>
      </p:sp>
      <p:sp>
        <p:nvSpPr>
          <p:cNvPr id="2" name="Title 1"/>
          <p:cNvSpPr>
            <a:spLocks noGrp="1"/>
          </p:cNvSpPr>
          <p:nvPr>
            <p:ph type="title"/>
          </p:nvPr>
        </p:nvSpPr>
        <p:spPr/>
        <p:txBody>
          <a:bodyPr/>
          <a:lstStyle/>
          <a:p>
            <a:r>
              <a:rPr lang="en-CA" dirty="0" smtClean="0"/>
              <a:t>Draft Operating Budget</a:t>
            </a:r>
            <a:endParaRPr lang="en-CA" dirty="0"/>
          </a:p>
        </p:txBody>
      </p:sp>
    </p:spTree>
    <p:extLst>
      <p:ext uri="{BB962C8B-B14F-4D97-AF65-F5344CB8AC3E}">
        <p14:creationId xmlns:p14="http://schemas.microsoft.com/office/powerpoint/2010/main" val="18774073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type="body" idx="4294967295"/>
          </p:nvPr>
        </p:nvSpPr>
        <p:spPr>
          <a:xfrm>
            <a:off x="332656" y="2051720"/>
            <a:ext cx="6172200" cy="6165304"/>
          </a:xfrm>
        </p:spPr>
        <p:txBody>
          <a:bodyPr/>
          <a:lstStyle/>
          <a:p>
            <a:pPr marL="0" indent="0">
              <a:lnSpc>
                <a:spcPct val="80000"/>
              </a:lnSpc>
              <a:buFontTx/>
              <a:buNone/>
            </a:pPr>
            <a:r>
              <a:rPr lang="en-US" sz="2400" b="1" dirty="0" smtClean="0"/>
              <a:t>Community Grants and Library proposed increase of $95,600 or 11%</a:t>
            </a:r>
            <a:endParaRPr lang="en-US" sz="2400" b="1" dirty="0"/>
          </a:p>
          <a:p>
            <a:pPr>
              <a:lnSpc>
                <a:spcPct val="80000"/>
              </a:lnSpc>
              <a:buFontTx/>
              <a:buNone/>
            </a:pPr>
            <a:endParaRPr lang="en-US" sz="2000" dirty="0"/>
          </a:p>
          <a:p>
            <a:pPr>
              <a:lnSpc>
                <a:spcPct val="80000"/>
              </a:lnSpc>
              <a:buFont typeface="Wingdings" panose="05000000000000000000" pitchFamily="2" charset="2"/>
              <a:buChar char="Ø"/>
            </a:pPr>
            <a:r>
              <a:rPr lang="en-US" sz="2200" dirty="0" smtClean="0"/>
              <a:t>$343,000 for annual </a:t>
            </a:r>
            <a:r>
              <a:rPr lang="en-US" sz="2200" dirty="0"/>
              <a:t>Operating Grants to </a:t>
            </a:r>
            <a:r>
              <a:rPr lang="en-US" sz="2200" dirty="0" smtClean="0"/>
              <a:t>Organizations ($378,000 requested)</a:t>
            </a:r>
          </a:p>
          <a:p>
            <a:pPr>
              <a:lnSpc>
                <a:spcPct val="80000"/>
              </a:lnSpc>
              <a:buFont typeface="Wingdings" panose="05000000000000000000" pitchFamily="2" charset="2"/>
              <a:buChar char="Ø"/>
            </a:pPr>
            <a:endParaRPr lang="en-US" sz="2200" dirty="0"/>
          </a:p>
          <a:p>
            <a:pPr>
              <a:lnSpc>
                <a:spcPct val="80000"/>
              </a:lnSpc>
              <a:buFont typeface="Wingdings" panose="05000000000000000000" pitchFamily="2" charset="2"/>
              <a:buChar char="Ø"/>
            </a:pPr>
            <a:r>
              <a:rPr lang="en-US" sz="2200" dirty="0" smtClean="0"/>
              <a:t>$35,000 for one-time capital grant Spray Lakes Recreation Society ($105,000 requested)</a:t>
            </a:r>
          </a:p>
          <a:p>
            <a:pPr>
              <a:lnSpc>
                <a:spcPct val="80000"/>
              </a:lnSpc>
              <a:buFont typeface="Wingdings" panose="05000000000000000000" pitchFamily="2" charset="2"/>
              <a:buChar char="Ø"/>
            </a:pPr>
            <a:endParaRPr lang="en-US" sz="2200" dirty="0" smtClean="0"/>
          </a:p>
          <a:p>
            <a:pPr>
              <a:lnSpc>
                <a:spcPct val="80000"/>
              </a:lnSpc>
              <a:buFont typeface="Wingdings" panose="05000000000000000000" pitchFamily="2" charset="2"/>
              <a:buChar char="Ø"/>
            </a:pPr>
            <a:r>
              <a:rPr lang="en-US" sz="2200" dirty="0"/>
              <a:t>$25,000 for Community Grant </a:t>
            </a:r>
            <a:r>
              <a:rPr lang="en-US" sz="2200" dirty="0" smtClean="0"/>
              <a:t>Program (explain what this grant is)</a:t>
            </a:r>
            <a:endParaRPr lang="en-US" sz="2200" dirty="0"/>
          </a:p>
          <a:p>
            <a:pPr>
              <a:lnSpc>
                <a:spcPct val="80000"/>
              </a:lnSpc>
              <a:buFont typeface="Wingdings" panose="05000000000000000000" pitchFamily="2" charset="2"/>
              <a:buChar char="Ø"/>
            </a:pPr>
            <a:endParaRPr lang="en-US" sz="2200" b="1" dirty="0"/>
          </a:p>
          <a:p>
            <a:pPr>
              <a:lnSpc>
                <a:spcPct val="80000"/>
              </a:lnSpc>
              <a:buFont typeface="Wingdings" panose="05000000000000000000" pitchFamily="2" charset="2"/>
              <a:buChar char="Ø"/>
            </a:pPr>
            <a:r>
              <a:rPr lang="en-US" sz="2200" dirty="0" smtClean="0"/>
              <a:t>includes </a:t>
            </a:r>
            <a:r>
              <a:rPr lang="en-US" sz="2200" dirty="0"/>
              <a:t>$20,000 for painting and flooring to maintain the </a:t>
            </a:r>
            <a:r>
              <a:rPr lang="en-US" sz="2200" dirty="0" smtClean="0"/>
              <a:t>facility</a:t>
            </a:r>
          </a:p>
          <a:p>
            <a:pPr marL="0" indent="0">
              <a:lnSpc>
                <a:spcPct val="80000"/>
              </a:lnSpc>
              <a:buNone/>
            </a:pPr>
            <a:endParaRPr lang="en-US" sz="1800" dirty="0"/>
          </a:p>
        </p:txBody>
      </p:sp>
      <p:sp>
        <p:nvSpPr>
          <p:cNvPr id="2" name="Title 1"/>
          <p:cNvSpPr>
            <a:spLocks noGrp="1"/>
          </p:cNvSpPr>
          <p:nvPr>
            <p:ph type="title"/>
          </p:nvPr>
        </p:nvSpPr>
        <p:spPr/>
        <p:txBody>
          <a:bodyPr/>
          <a:lstStyle/>
          <a:p>
            <a:r>
              <a:rPr lang="en-CA" dirty="0" smtClean="0"/>
              <a:t>Community Grants &amp; Library </a:t>
            </a:r>
            <a:endParaRPr lang="en-CA" dirty="0"/>
          </a:p>
        </p:txBody>
      </p:sp>
    </p:spTree>
    <p:extLst>
      <p:ext uri="{BB962C8B-B14F-4D97-AF65-F5344CB8AC3E}">
        <p14:creationId xmlns:p14="http://schemas.microsoft.com/office/powerpoint/2010/main" val="2592071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13000"/>
                    </a14:imgEffect>
                    <a14:imgEffect>
                      <a14:brightnessContrast bright="50000"/>
                    </a14:imgEffect>
                  </a14:imgLayer>
                </a14:imgProps>
              </a:ext>
              <a:ext uri="{28A0092B-C50C-407E-A947-70E740481C1C}">
                <a14:useLocalDpi xmlns:a14="http://schemas.microsoft.com/office/drawing/2010/main" val="0"/>
              </a:ext>
            </a:extLst>
          </a:blip>
          <a:srcRect l="23096" r="21733" b="-3055"/>
          <a:stretch/>
        </p:blipFill>
        <p:spPr>
          <a:xfrm>
            <a:off x="0" y="1806497"/>
            <a:ext cx="6858000" cy="6307705"/>
          </a:xfrm>
          <a:prstGeom prst="rect">
            <a:avLst/>
          </a:prstGeom>
          <a:ln>
            <a:noFill/>
          </a:ln>
          <a:effectLst>
            <a:softEdge rad="112500"/>
          </a:effectLst>
        </p:spPr>
      </p:pic>
      <p:sp>
        <p:nvSpPr>
          <p:cNvPr id="2" name="Rectangle 2"/>
          <p:cNvSpPr txBox="1">
            <a:spLocks noChangeArrowheads="1"/>
          </p:cNvSpPr>
          <p:nvPr/>
        </p:nvSpPr>
        <p:spPr bwMode="auto">
          <a:xfrm>
            <a:off x="342900" y="107504"/>
            <a:ext cx="61722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C2510F"/>
                </a:solidFill>
                <a:latin typeface="+mj-lt"/>
                <a:ea typeface="+mj-ea"/>
                <a:cs typeface="+mj-cs"/>
              </a:defRPr>
            </a:lvl1pPr>
            <a:lvl2pPr algn="ctr" rtl="0" fontAlgn="base">
              <a:spcBef>
                <a:spcPct val="0"/>
              </a:spcBef>
              <a:spcAft>
                <a:spcPct val="0"/>
              </a:spcAft>
              <a:defRPr sz="4400">
                <a:solidFill>
                  <a:srgbClr val="C2510F"/>
                </a:solidFill>
                <a:latin typeface="Verdana" pitchFamily="34" charset="0"/>
              </a:defRPr>
            </a:lvl2pPr>
            <a:lvl3pPr algn="ctr" rtl="0" fontAlgn="base">
              <a:spcBef>
                <a:spcPct val="0"/>
              </a:spcBef>
              <a:spcAft>
                <a:spcPct val="0"/>
              </a:spcAft>
              <a:defRPr sz="4400">
                <a:solidFill>
                  <a:srgbClr val="C2510F"/>
                </a:solidFill>
                <a:latin typeface="Verdana" pitchFamily="34" charset="0"/>
              </a:defRPr>
            </a:lvl3pPr>
            <a:lvl4pPr algn="ctr" rtl="0" fontAlgn="base">
              <a:spcBef>
                <a:spcPct val="0"/>
              </a:spcBef>
              <a:spcAft>
                <a:spcPct val="0"/>
              </a:spcAft>
              <a:defRPr sz="4400">
                <a:solidFill>
                  <a:srgbClr val="C2510F"/>
                </a:solidFill>
                <a:latin typeface="Verdana" pitchFamily="34" charset="0"/>
              </a:defRPr>
            </a:lvl4pPr>
            <a:lvl5pPr algn="ctr" rtl="0" fontAlgn="base">
              <a:spcBef>
                <a:spcPct val="0"/>
              </a:spcBef>
              <a:spcAft>
                <a:spcPct val="0"/>
              </a:spcAft>
              <a:defRPr sz="4400">
                <a:solidFill>
                  <a:srgbClr val="C2510F"/>
                </a:solidFill>
                <a:latin typeface="Verdana" pitchFamily="34" charset="0"/>
              </a:defRPr>
            </a:lvl5pPr>
            <a:lvl6pPr marL="457200" algn="ctr" rtl="0" fontAlgn="base">
              <a:spcBef>
                <a:spcPct val="0"/>
              </a:spcBef>
              <a:spcAft>
                <a:spcPct val="0"/>
              </a:spcAft>
              <a:defRPr sz="4400">
                <a:solidFill>
                  <a:srgbClr val="C2510F"/>
                </a:solidFill>
                <a:latin typeface="Verdana" pitchFamily="34" charset="0"/>
              </a:defRPr>
            </a:lvl6pPr>
            <a:lvl7pPr marL="914400" algn="ctr" rtl="0" fontAlgn="base">
              <a:spcBef>
                <a:spcPct val="0"/>
              </a:spcBef>
              <a:spcAft>
                <a:spcPct val="0"/>
              </a:spcAft>
              <a:defRPr sz="4400">
                <a:solidFill>
                  <a:srgbClr val="C2510F"/>
                </a:solidFill>
                <a:latin typeface="Verdana" pitchFamily="34" charset="0"/>
              </a:defRPr>
            </a:lvl7pPr>
            <a:lvl8pPr marL="1371600" algn="ctr" rtl="0" fontAlgn="base">
              <a:spcBef>
                <a:spcPct val="0"/>
              </a:spcBef>
              <a:spcAft>
                <a:spcPct val="0"/>
              </a:spcAft>
              <a:defRPr sz="4400">
                <a:solidFill>
                  <a:srgbClr val="C2510F"/>
                </a:solidFill>
                <a:latin typeface="Verdana" pitchFamily="34" charset="0"/>
              </a:defRPr>
            </a:lvl8pPr>
            <a:lvl9pPr marL="1828800" algn="ctr" rtl="0" fontAlgn="base">
              <a:spcBef>
                <a:spcPct val="0"/>
              </a:spcBef>
              <a:spcAft>
                <a:spcPct val="0"/>
              </a:spcAft>
              <a:defRPr sz="4400">
                <a:solidFill>
                  <a:srgbClr val="C2510F"/>
                </a:solidFill>
                <a:latin typeface="Verdana" pitchFamily="34" charset="0"/>
              </a:defRPr>
            </a:lvl9pPr>
          </a:lstStyle>
          <a:p>
            <a:pPr algn="l"/>
            <a:r>
              <a:rPr lang="en-US" kern="0" dirty="0" smtClean="0"/>
              <a:t>Cochrane Sustainability Plan</a:t>
            </a:r>
            <a:endParaRPr lang="en-US" kern="0" dirty="0"/>
          </a:p>
        </p:txBody>
      </p:sp>
      <p:sp>
        <p:nvSpPr>
          <p:cNvPr id="3" name="Rectangle 2"/>
          <p:cNvSpPr/>
          <p:nvPr/>
        </p:nvSpPr>
        <p:spPr>
          <a:xfrm>
            <a:off x="229766" y="1907704"/>
            <a:ext cx="6398468" cy="5516895"/>
          </a:xfrm>
          <a:prstGeom prst="rect">
            <a:avLst/>
          </a:prstGeom>
        </p:spPr>
        <p:txBody>
          <a:bodyPr wrap="square">
            <a:spAutoFit/>
          </a:bodyPr>
          <a:lstStyle/>
          <a:p>
            <a:pPr>
              <a:spcAft>
                <a:spcPts val="900"/>
              </a:spcAft>
            </a:pPr>
            <a:r>
              <a:rPr lang="en-CA" b="1" dirty="0"/>
              <a:t>13 PATHWAYS TO THE FUTURE…</a:t>
            </a:r>
          </a:p>
          <a:p>
            <a:pPr>
              <a:spcAft>
                <a:spcPts val="900"/>
              </a:spcAft>
            </a:pPr>
            <a:r>
              <a:rPr lang="en-CA" b="1" dirty="0"/>
              <a:t>We Build a Culture of Responsibility</a:t>
            </a:r>
          </a:p>
          <a:p>
            <a:pPr marL="541338" indent="-541338">
              <a:spcAft>
                <a:spcPts val="900"/>
              </a:spcAft>
              <a:buFont typeface="+mj-lt"/>
              <a:buAutoNum type="arabicPeriod"/>
            </a:pPr>
            <a:r>
              <a:rPr lang="en-CA" dirty="0" smtClean="0"/>
              <a:t>We </a:t>
            </a:r>
            <a:r>
              <a:rPr lang="en-CA" dirty="0"/>
              <a:t>are a socially responsible and empowered community.</a:t>
            </a:r>
          </a:p>
          <a:p>
            <a:pPr marL="541338" indent="-541338">
              <a:spcAft>
                <a:spcPts val="900"/>
              </a:spcAft>
            </a:pPr>
            <a:r>
              <a:rPr lang="en-CA" b="1" dirty="0"/>
              <a:t>We are Responsible Citizens of the Planet</a:t>
            </a:r>
          </a:p>
          <a:p>
            <a:pPr marL="541338" indent="-541338">
              <a:spcAft>
                <a:spcPts val="900"/>
              </a:spcAft>
              <a:buFont typeface="+mj-lt"/>
              <a:buAutoNum type="arabicPeriod" startAt="2"/>
            </a:pPr>
            <a:r>
              <a:rPr lang="en-CA" dirty="0" smtClean="0"/>
              <a:t>We </a:t>
            </a:r>
            <a:r>
              <a:rPr lang="en-CA" dirty="0"/>
              <a:t>treat water as a precious resource.</a:t>
            </a:r>
          </a:p>
          <a:p>
            <a:pPr marL="541338" indent="-541338">
              <a:spcAft>
                <a:spcPts val="900"/>
              </a:spcAft>
              <a:buFont typeface="+mj-lt"/>
              <a:buAutoNum type="arabicPeriod" startAt="2"/>
            </a:pPr>
            <a:r>
              <a:rPr lang="en-CA" dirty="0" smtClean="0"/>
              <a:t>We </a:t>
            </a:r>
            <a:r>
              <a:rPr lang="en-CA" dirty="0"/>
              <a:t>use energy responsibly and innovatively.</a:t>
            </a:r>
          </a:p>
          <a:p>
            <a:pPr marL="541338" indent="-541338">
              <a:spcAft>
                <a:spcPts val="900"/>
              </a:spcAft>
              <a:buFont typeface="+mj-lt"/>
              <a:buAutoNum type="arabicPeriod" startAt="2"/>
            </a:pPr>
            <a:r>
              <a:rPr lang="en-CA" dirty="0" smtClean="0"/>
              <a:t>We </a:t>
            </a:r>
            <a:r>
              <a:rPr lang="en-CA" dirty="0"/>
              <a:t>contribute to the solution on climate change.</a:t>
            </a:r>
          </a:p>
          <a:p>
            <a:pPr marL="541338" indent="-541338">
              <a:spcAft>
                <a:spcPts val="900"/>
              </a:spcAft>
            </a:pPr>
            <a:r>
              <a:rPr lang="en-CA" b="1" dirty="0"/>
              <a:t>We Live Locally</a:t>
            </a:r>
          </a:p>
          <a:p>
            <a:pPr marL="541338" indent="-541338">
              <a:spcAft>
                <a:spcPts val="900"/>
              </a:spcAft>
              <a:buFont typeface="+mj-lt"/>
              <a:buAutoNum type="arabicPeriod" startAt="5"/>
            </a:pPr>
            <a:r>
              <a:rPr lang="en-CA" dirty="0" smtClean="0"/>
              <a:t>We </a:t>
            </a:r>
            <a:r>
              <a:rPr lang="en-CA" dirty="0"/>
              <a:t>consume the bounty of our local economy.</a:t>
            </a:r>
          </a:p>
          <a:p>
            <a:pPr marL="541338" indent="-541338">
              <a:spcAft>
                <a:spcPts val="900"/>
              </a:spcAft>
              <a:buFont typeface="+mj-lt"/>
              <a:buAutoNum type="arabicPeriod" startAt="5"/>
            </a:pPr>
            <a:r>
              <a:rPr lang="en-CA" dirty="0" smtClean="0"/>
              <a:t>Our </a:t>
            </a:r>
            <a:r>
              <a:rPr lang="en-CA" dirty="0"/>
              <a:t>local economy is healthy and diverse.</a:t>
            </a:r>
          </a:p>
          <a:p>
            <a:pPr marL="541338" indent="-541338">
              <a:spcAft>
                <a:spcPts val="900"/>
              </a:spcAft>
              <a:buFont typeface="+mj-lt"/>
              <a:buAutoNum type="arabicPeriod" startAt="5"/>
            </a:pPr>
            <a:r>
              <a:rPr lang="en-CA" dirty="0" smtClean="0"/>
              <a:t>Everyone </a:t>
            </a:r>
            <a:r>
              <a:rPr lang="en-CA" dirty="0"/>
              <a:t>has an opportunity to pursue their potential in Cochrane.</a:t>
            </a:r>
          </a:p>
          <a:p>
            <a:pPr marL="541338" indent="-541338">
              <a:spcAft>
                <a:spcPts val="900"/>
              </a:spcAft>
              <a:buFont typeface="+mj-lt"/>
              <a:buAutoNum type="arabicPeriod" startAt="5"/>
            </a:pPr>
            <a:r>
              <a:rPr lang="en-CA" dirty="0" smtClean="0"/>
              <a:t>We </a:t>
            </a:r>
            <a:r>
              <a:rPr lang="en-CA" dirty="0"/>
              <a:t>are a caring community that lives and celebrates together.</a:t>
            </a:r>
          </a:p>
        </p:txBody>
      </p:sp>
    </p:spTree>
    <p:extLst>
      <p:ext uri="{BB962C8B-B14F-4D97-AF65-F5344CB8AC3E}">
        <p14:creationId xmlns:p14="http://schemas.microsoft.com/office/powerpoint/2010/main" val="11345193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type="body" idx="4294967295"/>
          </p:nvPr>
        </p:nvSpPr>
        <p:spPr>
          <a:xfrm>
            <a:off x="342900" y="2411760"/>
            <a:ext cx="6172200" cy="5106640"/>
          </a:xfrm>
        </p:spPr>
        <p:txBody>
          <a:bodyPr/>
          <a:lstStyle/>
          <a:p>
            <a:pPr>
              <a:lnSpc>
                <a:spcPct val="80000"/>
              </a:lnSpc>
              <a:spcAft>
                <a:spcPts val="600"/>
              </a:spcAft>
              <a:buFont typeface="Wingdings" panose="05000000000000000000" pitchFamily="2" charset="2"/>
              <a:buChar char="Ø"/>
            </a:pPr>
            <a:r>
              <a:rPr lang="en-US" sz="2400" dirty="0"/>
              <a:t>Many tax rates make up the annual tax bill</a:t>
            </a:r>
          </a:p>
          <a:p>
            <a:pPr marL="1166813" lvl="3" indent="-360363">
              <a:lnSpc>
                <a:spcPct val="80000"/>
              </a:lnSpc>
              <a:spcAft>
                <a:spcPts val="600"/>
              </a:spcAft>
              <a:buFont typeface="Arial" pitchFamily="34" charset="0"/>
              <a:buChar char="•"/>
            </a:pPr>
            <a:r>
              <a:rPr lang="en-US" dirty="0"/>
              <a:t>Municipal</a:t>
            </a:r>
          </a:p>
          <a:p>
            <a:pPr marL="1166813" lvl="3" indent="-360363">
              <a:lnSpc>
                <a:spcPct val="80000"/>
              </a:lnSpc>
              <a:spcAft>
                <a:spcPts val="600"/>
              </a:spcAft>
              <a:buFont typeface="Arial" pitchFamily="34" charset="0"/>
              <a:buChar char="•"/>
            </a:pPr>
            <a:r>
              <a:rPr lang="en-US" dirty="0"/>
              <a:t>Requisitions – Education &amp; </a:t>
            </a:r>
            <a:r>
              <a:rPr lang="en-US" dirty="0" smtClean="0"/>
              <a:t>Rocky View </a:t>
            </a:r>
            <a:r>
              <a:rPr lang="en-US" dirty="0"/>
              <a:t>Foundation</a:t>
            </a:r>
          </a:p>
          <a:p>
            <a:pPr lvl="1">
              <a:lnSpc>
                <a:spcPct val="80000"/>
              </a:lnSpc>
              <a:spcAft>
                <a:spcPts val="600"/>
              </a:spcAft>
              <a:buFontTx/>
              <a:buNone/>
            </a:pPr>
            <a:endParaRPr lang="en-US" sz="2400" dirty="0"/>
          </a:p>
          <a:p>
            <a:pPr>
              <a:lnSpc>
                <a:spcPct val="80000"/>
              </a:lnSpc>
              <a:spcAft>
                <a:spcPts val="600"/>
              </a:spcAft>
              <a:buFont typeface="Wingdings" panose="05000000000000000000" pitchFamily="2" charset="2"/>
              <a:buChar char="Ø"/>
            </a:pPr>
            <a:r>
              <a:rPr lang="en-US" sz="2400" dirty="0"/>
              <a:t>Town only controls municipal portion of tax bill/rates</a:t>
            </a:r>
          </a:p>
          <a:p>
            <a:pPr>
              <a:lnSpc>
                <a:spcPct val="80000"/>
              </a:lnSpc>
              <a:spcAft>
                <a:spcPts val="600"/>
              </a:spcAft>
              <a:buFont typeface="Wingdings" panose="05000000000000000000" pitchFamily="2" charset="2"/>
              <a:buChar char="Ø"/>
            </a:pPr>
            <a:endParaRPr lang="en-US" sz="2400" dirty="0"/>
          </a:p>
          <a:p>
            <a:pPr>
              <a:lnSpc>
                <a:spcPct val="80000"/>
              </a:lnSpc>
              <a:spcAft>
                <a:spcPts val="600"/>
              </a:spcAft>
              <a:buFont typeface="Wingdings" panose="05000000000000000000" pitchFamily="2" charset="2"/>
              <a:buChar char="Ø"/>
            </a:pPr>
            <a:r>
              <a:rPr lang="en-US" sz="2400" dirty="0"/>
              <a:t>65% of tax bill stays within Municipality and balance goes to various requisitions</a:t>
            </a:r>
          </a:p>
          <a:p>
            <a:pPr>
              <a:lnSpc>
                <a:spcPct val="80000"/>
              </a:lnSpc>
              <a:spcAft>
                <a:spcPts val="600"/>
              </a:spcAft>
              <a:buFontTx/>
              <a:buNone/>
            </a:pPr>
            <a:endParaRPr lang="en-US" sz="2000" dirty="0"/>
          </a:p>
          <a:p>
            <a:pPr>
              <a:lnSpc>
                <a:spcPct val="80000"/>
              </a:lnSpc>
              <a:spcAft>
                <a:spcPts val="600"/>
              </a:spcAft>
            </a:pPr>
            <a:endParaRPr lang="en-US" sz="2000" dirty="0"/>
          </a:p>
        </p:txBody>
      </p:sp>
      <p:sp>
        <p:nvSpPr>
          <p:cNvPr id="2" name="Title 1"/>
          <p:cNvSpPr>
            <a:spLocks noGrp="1"/>
          </p:cNvSpPr>
          <p:nvPr>
            <p:ph type="title"/>
          </p:nvPr>
        </p:nvSpPr>
        <p:spPr/>
        <p:txBody>
          <a:bodyPr/>
          <a:lstStyle/>
          <a:p>
            <a:r>
              <a:rPr lang="en-CA" dirty="0" smtClean="0"/>
              <a:t>Property Tax Impacts</a:t>
            </a:r>
            <a:endParaRPr lang="en-CA" dirty="0"/>
          </a:p>
        </p:txBody>
      </p:sp>
    </p:spTree>
    <p:extLst>
      <p:ext uri="{BB962C8B-B14F-4D97-AF65-F5344CB8AC3E}">
        <p14:creationId xmlns:p14="http://schemas.microsoft.com/office/powerpoint/2010/main" val="38091157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3"/>
          <p:cNvSpPr>
            <a:spLocks noGrp="1" noChangeArrowheads="1"/>
          </p:cNvSpPr>
          <p:nvPr>
            <p:ph type="body" idx="4294967295"/>
          </p:nvPr>
        </p:nvSpPr>
        <p:spPr>
          <a:xfrm>
            <a:off x="342900" y="2267744"/>
            <a:ext cx="6172200" cy="5250656"/>
          </a:xfrm>
        </p:spPr>
        <p:txBody>
          <a:bodyPr/>
          <a:lstStyle/>
          <a:p>
            <a:pPr>
              <a:lnSpc>
                <a:spcPct val="90000"/>
              </a:lnSpc>
              <a:buFont typeface="Wingdings" panose="05000000000000000000" pitchFamily="2" charset="2"/>
              <a:buChar char="Ø"/>
            </a:pPr>
            <a:r>
              <a:rPr lang="en-US" sz="2400" dirty="0" smtClean="0"/>
              <a:t>Assessment </a:t>
            </a:r>
            <a:r>
              <a:rPr lang="en-US" sz="2400" dirty="0"/>
              <a:t>values </a:t>
            </a:r>
            <a:r>
              <a:rPr lang="en-US" sz="2400" dirty="0" smtClean="0"/>
              <a:t>confirmed  </a:t>
            </a:r>
            <a:r>
              <a:rPr lang="en-US" sz="2400" dirty="0"/>
              <a:t>January </a:t>
            </a:r>
            <a:r>
              <a:rPr lang="en-US" sz="2400" dirty="0" smtClean="0"/>
              <a:t>2014</a:t>
            </a:r>
            <a:endParaRPr lang="en-US" sz="2400" dirty="0"/>
          </a:p>
          <a:p>
            <a:pPr>
              <a:lnSpc>
                <a:spcPct val="90000"/>
              </a:lnSpc>
              <a:buFont typeface="Wingdings" panose="05000000000000000000" pitchFamily="2" charset="2"/>
              <a:buChar char="Ø"/>
            </a:pPr>
            <a:endParaRPr lang="en-US" sz="2400" dirty="0"/>
          </a:p>
          <a:p>
            <a:pPr>
              <a:lnSpc>
                <a:spcPct val="90000"/>
              </a:lnSpc>
              <a:buFont typeface="Wingdings" panose="05000000000000000000" pitchFamily="2" charset="2"/>
              <a:buChar char="Ø"/>
            </a:pPr>
            <a:r>
              <a:rPr lang="en-US" sz="2400" dirty="0"/>
              <a:t>Tax rates adjusted annually to ensure municipality stays in revenue neutral position from year to year</a:t>
            </a:r>
          </a:p>
          <a:p>
            <a:pPr>
              <a:lnSpc>
                <a:spcPct val="90000"/>
              </a:lnSpc>
              <a:buFont typeface="Wingdings" panose="05000000000000000000" pitchFamily="2" charset="2"/>
              <a:buChar char="Ø"/>
            </a:pPr>
            <a:endParaRPr lang="en-US" sz="2400" dirty="0"/>
          </a:p>
          <a:p>
            <a:pPr>
              <a:lnSpc>
                <a:spcPct val="90000"/>
              </a:lnSpc>
              <a:buFont typeface="Wingdings" panose="05000000000000000000" pitchFamily="2" charset="2"/>
              <a:buChar char="Ø"/>
            </a:pPr>
            <a:r>
              <a:rPr lang="en-US" sz="2400" dirty="0"/>
              <a:t>Education requisitions </a:t>
            </a:r>
            <a:r>
              <a:rPr lang="en-US" sz="2400" dirty="0" smtClean="0"/>
              <a:t>known late </a:t>
            </a:r>
            <a:r>
              <a:rPr lang="en-US" sz="2400" dirty="0"/>
              <a:t>April </a:t>
            </a:r>
            <a:r>
              <a:rPr lang="en-US" sz="2400" dirty="0" smtClean="0"/>
              <a:t>2014</a:t>
            </a:r>
            <a:endParaRPr lang="en-US" sz="2400" dirty="0"/>
          </a:p>
          <a:p>
            <a:pPr>
              <a:lnSpc>
                <a:spcPct val="90000"/>
              </a:lnSpc>
              <a:buFont typeface="Wingdings" panose="05000000000000000000" pitchFamily="2" charset="2"/>
              <a:buChar char="Ø"/>
            </a:pPr>
            <a:endParaRPr lang="en-US" sz="2400" dirty="0"/>
          </a:p>
          <a:p>
            <a:pPr>
              <a:lnSpc>
                <a:spcPct val="90000"/>
              </a:lnSpc>
              <a:buFont typeface="Wingdings" panose="05000000000000000000" pitchFamily="2" charset="2"/>
              <a:buChar char="Ø"/>
            </a:pPr>
            <a:r>
              <a:rPr lang="en-US" sz="2400" dirty="0"/>
              <a:t>Tax rates finalized and presented to Council in May </a:t>
            </a:r>
            <a:r>
              <a:rPr lang="en-US" sz="2400" dirty="0" smtClean="0"/>
              <a:t>2014 </a:t>
            </a:r>
            <a:r>
              <a:rPr lang="en-US" sz="2400" dirty="0"/>
              <a:t>for approval</a:t>
            </a:r>
          </a:p>
          <a:p>
            <a:pPr>
              <a:lnSpc>
                <a:spcPct val="90000"/>
              </a:lnSpc>
            </a:pPr>
            <a:endParaRPr lang="en-US" sz="2400" dirty="0"/>
          </a:p>
          <a:p>
            <a:pPr>
              <a:lnSpc>
                <a:spcPct val="90000"/>
              </a:lnSpc>
              <a:buFontTx/>
              <a:buNone/>
            </a:pPr>
            <a:endParaRPr lang="en-US" sz="2800" dirty="0"/>
          </a:p>
        </p:txBody>
      </p:sp>
      <p:sp>
        <p:nvSpPr>
          <p:cNvPr id="2" name="Title 1"/>
          <p:cNvSpPr>
            <a:spLocks noGrp="1"/>
          </p:cNvSpPr>
          <p:nvPr>
            <p:ph type="title"/>
          </p:nvPr>
        </p:nvSpPr>
        <p:spPr/>
        <p:txBody>
          <a:bodyPr/>
          <a:lstStyle/>
          <a:p>
            <a:r>
              <a:rPr lang="en-CA" dirty="0" smtClean="0"/>
              <a:t>Property Tax Impacts</a:t>
            </a:r>
            <a:endParaRPr lang="en-CA" dirty="0"/>
          </a:p>
        </p:txBody>
      </p:sp>
    </p:spTree>
    <p:extLst>
      <p:ext uri="{BB962C8B-B14F-4D97-AF65-F5344CB8AC3E}">
        <p14:creationId xmlns:p14="http://schemas.microsoft.com/office/powerpoint/2010/main" val="2411169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ChangeArrowheads="1"/>
          </p:cNvSpPr>
          <p:nvPr>
            <p:ph type="body" idx="4294967295"/>
          </p:nvPr>
        </p:nvSpPr>
        <p:spPr>
          <a:xfrm>
            <a:off x="342900" y="2590800"/>
            <a:ext cx="6172200" cy="4927600"/>
          </a:xfrm>
        </p:spPr>
        <p:txBody>
          <a:bodyPr/>
          <a:lstStyle/>
          <a:p>
            <a:pPr marL="0" indent="0" algn="ctr">
              <a:buNone/>
            </a:pPr>
            <a:r>
              <a:rPr lang="en-US" b="1" dirty="0" smtClean="0">
                <a:solidFill>
                  <a:schemeClr val="hlink"/>
                </a:solidFill>
              </a:rPr>
              <a:t>1.49% </a:t>
            </a:r>
            <a:r>
              <a:rPr lang="en-US" b="1" dirty="0">
                <a:solidFill>
                  <a:schemeClr val="hlink"/>
                </a:solidFill>
              </a:rPr>
              <a:t>municipal property tax </a:t>
            </a:r>
            <a:r>
              <a:rPr lang="en-US" b="1" dirty="0" smtClean="0">
                <a:solidFill>
                  <a:schemeClr val="hlink"/>
                </a:solidFill>
              </a:rPr>
              <a:t>increase </a:t>
            </a:r>
          </a:p>
          <a:p>
            <a:pPr algn="ctr">
              <a:buFontTx/>
              <a:buNone/>
            </a:pPr>
            <a:r>
              <a:rPr lang="en-US" b="1" dirty="0" smtClean="0">
                <a:solidFill>
                  <a:schemeClr val="hlink"/>
                </a:solidFill>
              </a:rPr>
              <a:t>=</a:t>
            </a:r>
          </a:p>
          <a:p>
            <a:pPr algn="ctr">
              <a:buFontTx/>
              <a:buNone/>
            </a:pPr>
            <a:r>
              <a:rPr lang="en-US" b="1" dirty="0" smtClean="0">
                <a:solidFill>
                  <a:schemeClr val="hlink"/>
                </a:solidFill>
              </a:rPr>
              <a:t>$2.63 </a:t>
            </a:r>
            <a:r>
              <a:rPr lang="en-US" b="1" dirty="0">
                <a:solidFill>
                  <a:schemeClr val="hlink"/>
                </a:solidFill>
              </a:rPr>
              <a:t>per month for the average single family dwelling </a:t>
            </a:r>
            <a:r>
              <a:rPr lang="en-US" b="1" dirty="0" smtClean="0">
                <a:solidFill>
                  <a:schemeClr val="hlink"/>
                </a:solidFill>
              </a:rPr>
              <a:t>assessment</a:t>
            </a:r>
          </a:p>
          <a:p>
            <a:pPr algn="ctr">
              <a:buFontTx/>
              <a:buNone/>
            </a:pPr>
            <a:endParaRPr lang="en-US" b="1" dirty="0" smtClean="0">
              <a:solidFill>
                <a:schemeClr val="hlink"/>
              </a:solidFill>
            </a:endParaRPr>
          </a:p>
          <a:p>
            <a:pPr marL="0" indent="0" algn="ctr">
              <a:buNone/>
            </a:pPr>
            <a:r>
              <a:rPr lang="en-US" b="1" dirty="0" smtClean="0">
                <a:solidFill>
                  <a:schemeClr val="hlink"/>
                </a:solidFill>
              </a:rPr>
              <a:t>$2,146 average municipal tax bill</a:t>
            </a:r>
            <a:endParaRPr lang="en-US" b="1" dirty="0">
              <a:solidFill>
                <a:schemeClr val="hlink"/>
              </a:solidFill>
            </a:endParaRPr>
          </a:p>
          <a:p>
            <a:pPr>
              <a:buFontTx/>
              <a:buNone/>
            </a:pPr>
            <a:endParaRPr lang="en-US" b="1" dirty="0">
              <a:solidFill>
                <a:schemeClr val="hlink"/>
              </a:solidFill>
            </a:endParaRPr>
          </a:p>
        </p:txBody>
      </p:sp>
      <p:sp>
        <p:nvSpPr>
          <p:cNvPr id="2" name="Title 1"/>
          <p:cNvSpPr>
            <a:spLocks noGrp="1"/>
          </p:cNvSpPr>
          <p:nvPr>
            <p:ph type="title"/>
          </p:nvPr>
        </p:nvSpPr>
        <p:spPr/>
        <p:txBody>
          <a:bodyPr/>
          <a:lstStyle/>
          <a:p>
            <a:r>
              <a:rPr lang="en-CA" dirty="0" smtClean="0"/>
              <a:t>Property Tax Impacts</a:t>
            </a:r>
            <a:endParaRPr lang="en-CA" dirty="0"/>
          </a:p>
        </p:txBody>
      </p:sp>
    </p:spTree>
    <p:extLst>
      <p:ext uri="{BB962C8B-B14F-4D97-AF65-F5344CB8AC3E}">
        <p14:creationId xmlns:p14="http://schemas.microsoft.com/office/powerpoint/2010/main" val="19613070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8" name="Rectangle 3"/>
          <p:cNvSpPr>
            <a:spLocks noGrp="1" noChangeArrowheads="1"/>
          </p:cNvSpPr>
          <p:nvPr>
            <p:ph type="body" idx="4294967295"/>
          </p:nvPr>
        </p:nvSpPr>
        <p:spPr>
          <a:xfrm>
            <a:off x="332656" y="1907704"/>
            <a:ext cx="6172200" cy="5250656"/>
          </a:xfrm>
        </p:spPr>
        <p:txBody>
          <a:bodyPr/>
          <a:lstStyle/>
          <a:p>
            <a:pPr>
              <a:buFont typeface="Wingdings" panose="05000000000000000000" pitchFamily="2" charset="2"/>
              <a:buChar char="Ø"/>
            </a:pPr>
            <a:r>
              <a:rPr lang="en-US" sz="3000" dirty="0" smtClean="0"/>
              <a:t>$15.7M </a:t>
            </a:r>
            <a:r>
              <a:rPr lang="en-US" sz="3000" dirty="0"/>
              <a:t>Total </a:t>
            </a:r>
            <a:r>
              <a:rPr lang="en-US" sz="3000" dirty="0" smtClean="0"/>
              <a:t>2014 </a:t>
            </a:r>
            <a:r>
              <a:rPr lang="en-US" sz="3000" dirty="0"/>
              <a:t>Capital </a:t>
            </a:r>
            <a:r>
              <a:rPr lang="en-US" sz="3000" dirty="0" smtClean="0"/>
              <a:t>Budget</a:t>
            </a:r>
          </a:p>
          <a:p>
            <a:pPr>
              <a:buFont typeface="Wingdings" panose="05000000000000000000" pitchFamily="2" charset="2"/>
              <a:buChar char="Ø"/>
            </a:pPr>
            <a:endParaRPr lang="en-US" sz="3000" dirty="0"/>
          </a:p>
          <a:p>
            <a:pPr>
              <a:buFont typeface="Wingdings" panose="05000000000000000000" pitchFamily="2" charset="2"/>
              <a:buChar char="Ø"/>
            </a:pPr>
            <a:r>
              <a:rPr lang="en-US" sz="3000" dirty="0" smtClean="0"/>
              <a:t>$14.3M 2014 </a:t>
            </a:r>
            <a:r>
              <a:rPr lang="en-US" sz="3000" dirty="0"/>
              <a:t>Capital </a:t>
            </a:r>
            <a:r>
              <a:rPr lang="en-US" sz="3000" dirty="0" smtClean="0"/>
              <a:t>projects</a:t>
            </a:r>
          </a:p>
          <a:p>
            <a:pPr>
              <a:buFont typeface="Wingdings" panose="05000000000000000000" pitchFamily="2" charset="2"/>
              <a:buChar char="Ø"/>
            </a:pPr>
            <a:endParaRPr lang="en-US" sz="3000" dirty="0"/>
          </a:p>
          <a:p>
            <a:pPr>
              <a:buFont typeface="Wingdings" panose="05000000000000000000" pitchFamily="2" charset="2"/>
              <a:buChar char="Ø"/>
            </a:pPr>
            <a:r>
              <a:rPr lang="en-US" sz="3000" dirty="0"/>
              <a:t>$</a:t>
            </a:r>
            <a:r>
              <a:rPr lang="en-US" sz="3000" dirty="0" smtClean="0"/>
              <a:t>1.6M </a:t>
            </a:r>
            <a:r>
              <a:rPr lang="en-US" sz="3000" dirty="0"/>
              <a:t>from operations to capital </a:t>
            </a:r>
            <a:r>
              <a:rPr lang="en-US" sz="3000" dirty="0" smtClean="0"/>
              <a:t>budget </a:t>
            </a:r>
          </a:p>
          <a:p>
            <a:pPr>
              <a:buFontTx/>
              <a:buNone/>
            </a:pPr>
            <a:endParaRPr lang="en-US" sz="3000" dirty="0"/>
          </a:p>
          <a:p>
            <a:endParaRPr lang="en-US" sz="3000" dirty="0"/>
          </a:p>
        </p:txBody>
      </p:sp>
      <p:sp>
        <p:nvSpPr>
          <p:cNvPr id="2" name="Title 1"/>
          <p:cNvSpPr>
            <a:spLocks noGrp="1"/>
          </p:cNvSpPr>
          <p:nvPr>
            <p:ph type="title"/>
          </p:nvPr>
        </p:nvSpPr>
        <p:spPr/>
        <p:txBody>
          <a:bodyPr/>
          <a:lstStyle/>
          <a:p>
            <a:r>
              <a:rPr lang="en-CA" dirty="0" smtClean="0"/>
              <a:t>Draft Capital Budget</a:t>
            </a:r>
            <a:endParaRPr lang="en-CA" dirty="0"/>
          </a:p>
        </p:txBody>
      </p:sp>
    </p:spTree>
    <p:extLst>
      <p:ext uri="{BB962C8B-B14F-4D97-AF65-F5344CB8AC3E}">
        <p14:creationId xmlns:p14="http://schemas.microsoft.com/office/powerpoint/2010/main" val="3337390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Rectangle 2"/>
          <p:cNvSpPr>
            <a:spLocks noGrp="1" noChangeArrowheads="1"/>
          </p:cNvSpPr>
          <p:nvPr>
            <p:ph type="title"/>
          </p:nvPr>
        </p:nvSpPr>
        <p:spPr/>
        <p:txBody>
          <a:bodyPr/>
          <a:lstStyle/>
          <a:p>
            <a:r>
              <a:rPr lang="en-US" dirty="0" smtClean="0"/>
              <a:t>Draft Capital </a:t>
            </a:r>
            <a:r>
              <a:rPr lang="en-US" dirty="0"/>
              <a:t>Budget</a:t>
            </a:r>
          </a:p>
        </p:txBody>
      </p:sp>
      <p:sp>
        <p:nvSpPr>
          <p:cNvPr id="241668" name="Rectangle 3"/>
          <p:cNvSpPr>
            <a:spLocks noGrp="1" noChangeArrowheads="1"/>
          </p:cNvSpPr>
          <p:nvPr>
            <p:ph type="body" idx="4294967295"/>
          </p:nvPr>
        </p:nvSpPr>
        <p:spPr>
          <a:xfrm>
            <a:off x="404664" y="1907704"/>
            <a:ext cx="6172200" cy="5544616"/>
          </a:xfrm>
        </p:spPr>
        <p:txBody>
          <a:bodyPr/>
          <a:lstStyle/>
          <a:p>
            <a:pPr>
              <a:lnSpc>
                <a:spcPct val="80000"/>
              </a:lnSpc>
              <a:buFont typeface="Wingdings" panose="05000000000000000000" pitchFamily="2" charset="2"/>
              <a:buChar char="Ø"/>
            </a:pPr>
            <a:r>
              <a:rPr lang="en-US" sz="2600" dirty="0" smtClean="0"/>
              <a:t>$135,000 </a:t>
            </a:r>
            <a:r>
              <a:rPr lang="en-US" sz="2600" dirty="0"/>
              <a:t>in projects are funded from operations and the rest from </a:t>
            </a:r>
            <a:r>
              <a:rPr lang="en-US" sz="2600" dirty="0" smtClean="0"/>
              <a:t>grants, debt, </a:t>
            </a:r>
            <a:r>
              <a:rPr lang="en-US" sz="2600" dirty="0"/>
              <a:t>and reserves</a:t>
            </a:r>
          </a:p>
          <a:p>
            <a:pPr>
              <a:lnSpc>
                <a:spcPct val="80000"/>
              </a:lnSpc>
              <a:buFont typeface="Wingdings" panose="05000000000000000000" pitchFamily="2" charset="2"/>
              <a:buChar char="Ø"/>
            </a:pPr>
            <a:endParaRPr lang="en-US" sz="2600" dirty="0"/>
          </a:p>
          <a:p>
            <a:pPr>
              <a:lnSpc>
                <a:spcPct val="80000"/>
              </a:lnSpc>
              <a:buFont typeface="Wingdings" panose="05000000000000000000" pitchFamily="2" charset="2"/>
              <a:buChar char="Ø"/>
            </a:pPr>
            <a:r>
              <a:rPr lang="en-US" sz="2600" dirty="0"/>
              <a:t>Capital spending reduction minimal impact on the </a:t>
            </a:r>
            <a:r>
              <a:rPr lang="en-US" sz="2600" dirty="0" smtClean="0"/>
              <a:t>2014 tax rate</a:t>
            </a:r>
          </a:p>
          <a:p>
            <a:pPr>
              <a:lnSpc>
                <a:spcPct val="80000"/>
              </a:lnSpc>
              <a:buFont typeface="Wingdings" panose="05000000000000000000" pitchFamily="2" charset="2"/>
              <a:buChar char="Ø"/>
            </a:pPr>
            <a:endParaRPr lang="en-US" sz="2600" dirty="0"/>
          </a:p>
          <a:p>
            <a:pPr>
              <a:lnSpc>
                <a:spcPct val="90000"/>
              </a:lnSpc>
              <a:buFont typeface="Wingdings" panose="05000000000000000000" pitchFamily="2" charset="2"/>
              <a:buChar char="Ø"/>
            </a:pPr>
            <a:r>
              <a:rPr lang="en-US" sz="2600" dirty="0"/>
              <a:t>$</a:t>
            </a:r>
            <a:r>
              <a:rPr lang="en-US" sz="2600" dirty="0" smtClean="0"/>
              <a:t>1.4M </a:t>
            </a:r>
            <a:r>
              <a:rPr lang="en-US" sz="2600" dirty="0"/>
              <a:t>to </a:t>
            </a:r>
            <a:r>
              <a:rPr lang="en-US" sz="2600" dirty="0" smtClean="0"/>
              <a:t>capital reserves </a:t>
            </a:r>
            <a:r>
              <a:rPr lang="en-US" sz="2600" dirty="0"/>
              <a:t>in </a:t>
            </a:r>
            <a:r>
              <a:rPr lang="en-US" sz="2600" dirty="0" smtClean="0"/>
              <a:t>2014</a:t>
            </a:r>
            <a:endParaRPr lang="en-US" sz="2600" dirty="0"/>
          </a:p>
          <a:p>
            <a:pPr>
              <a:lnSpc>
                <a:spcPct val="90000"/>
              </a:lnSpc>
              <a:buFont typeface="Wingdings" panose="05000000000000000000" pitchFamily="2" charset="2"/>
              <a:buChar char="Ø"/>
            </a:pPr>
            <a:endParaRPr lang="en-US" sz="2600" dirty="0"/>
          </a:p>
          <a:p>
            <a:pPr>
              <a:lnSpc>
                <a:spcPct val="90000"/>
              </a:lnSpc>
              <a:buFont typeface="Wingdings" panose="05000000000000000000" pitchFamily="2" charset="2"/>
              <a:buChar char="Ø"/>
            </a:pPr>
            <a:r>
              <a:rPr lang="en-US" sz="2600" dirty="0"/>
              <a:t>Total </a:t>
            </a:r>
            <a:r>
              <a:rPr lang="en-US" sz="2600" dirty="0" smtClean="0"/>
              <a:t>2014 reserve contributions are 3.6% </a:t>
            </a:r>
            <a:r>
              <a:rPr lang="en-US" sz="2600" dirty="0"/>
              <a:t>of total operating expenditures</a:t>
            </a:r>
          </a:p>
          <a:p>
            <a:pPr lvl="1">
              <a:lnSpc>
                <a:spcPct val="90000"/>
              </a:lnSpc>
              <a:buFont typeface="Arial" pitchFamily="34" charset="0"/>
              <a:buChar char="•"/>
            </a:pPr>
            <a:r>
              <a:rPr lang="en-US" sz="2600" dirty="0" smtClean="0"/>
              <a:t>Ten year financial strategy </a:t>
            </a:r>
            <a:r>
              <a:rPr lang="en-US" sz="2600" dirty="0"/>
              <a:t>target </a:t>
            </a:r>
            <a:r>
              <a:rPr lang="en-US" sz="2600" dirty="0" smtClean="0"/>
              <a:t>is 4%</a:t>
            </a:r>
            <a:endParaRPr lang="en-US" sz="2600" dirty="0"/>
          </a:p>
          <a:p>
            <a:pPr>
              <a:lnSpc>
                <a:spcPct val="80000"/>
              </a:lnSpc>
            </a:pPr>
            <a:endParaRPr lang="en-US" sz="2600" dirty="0"/>
          </a:p>
          <a:p>
            <a:pPr>
              <a:lnSpc>
                <a:spcPct val="80000"/>
              </a:lnSpc>
              <a:buFontTx/>
              <a:buNone/>
            </a:pPr>
            <a:endParaRPr lang="en-US" sz="2600" dirty="0"/>
          </a:p>
          <a:p>
            <a:pPr>
              <a:lnSpc>
                <a:spcPct val="80000"/>
              </a:lnSpc>
              <a:buFontTx/>
              <a:buNone/>
            </a:pPr>
            <a:endParaRPr lang="en-US" sz="2600" dirty="0"/>
          </a:p>
        </p:txBody>
      </p:sp>
    </p:spTree>
    <p:extLst>
      <p:ext uri="{BB962C8B-B14F-4D97-AF65-F5344CB8AC3E}">
        <p14:creationId xmlns:p14="http://schemas.microsoft.com/office/powerpoint/2010/main" val="37737649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Rectangle 2"/>
          <p:cNvSpPr>
            <a:spLocks noGrp="1" noChangeArrowheads="1"/>
          </p:cNvSpPr>
          <p:nvPr>
            <p:ph type="title"/>
          </p:nvPr>
        </p:nvSpPr>
        <p:spPr/>
        <p:txBody>
          <a:bodyPr/>
          <a:lstStyle/>
          <a:p>
            <a:r>
              <a:rPr lang="en-US" dirty="0" smtClean="0"/>
              <a:t>Draft Capital </a:t>
            </a:r>
            <a:r>
              <a:rPr lang="en-US" dirty="0"/>
              <a:t>Budget</a:t>
            </a:r>
          </a:p>
        </p:txBody>
      </p:sp>
      <p:sp>
        <p:nvSpPr>
          <p:cNvPr id="243716" name="Rectangle 3"/>
          <p:cNvSpPr>
            <a:spLocks noGrp="1" noChangeArrowheads="1"/>
          </p:cNvSpPr>
          <p:nvPr>
            <p:ph type="body" idx="4294967295"/>
          </p:nvPr>
        </p:nvSpPr>
        <p:spPr/>
        <p:txBody>
          <a:bodyPr/>
          <a:lstStyle/>
          <a:p>
            <a:pPr marL="0" indent="0">
              <a:lnSpc>
                <a:spcPct val="80000"/>
              </a:lnSpc>
              <a:buNone/>
            </a:pPr>
            <a:r>
              <a:rPr lang="en-US" sz="2800" b="1" dirty="0" smtClean="0"/>
              <a:t>$14.3M 2014 </a:t>
            </a:r>
            <a:r>
              <a:rPr lang="en-US" sz="2800" b="1" dirty="0"/>
              <a:t>Capital projects</a:t>
            </a:r>
          </a:p>
          <a:p>
            <a:pPr>
              <a:lnSpc>
                <a:spcPct val="80000"/>
              </a:lnSpc>
            </a:pPr>
            <a:endParaRPr lang="en-US" sz="2800" dirty="0"/>
          </a:p>
          <a:p>
            <a:pPr marL="0" indent="0">
              <a:lnSpc>
                <a:spcPct val="80000"/>
              </a:lnSpc>
              <a:buNone/>
            </a:pPr>
            <a:r>
              <a:rPr lang="en-US" sz="2800" dirty="0"/>
              <a:t>Key infrastructure projects:</a:t>
            </a:r>
          </a:p>
          <a:p>
            <a:pPr>
              <a:lnSpc>
                <a:spcPct val="80000"/>
              </a:lnSpc>
            </a:pPr>
            <a:endParaRPr lang="en-US" sz="2800" dirty="0"/>
          </a:p>
          <a:p>
            <a:pPr>
              <a:lnSpc>
                <a:spcPct val="80000"/>
              </a:lnSpc>
              <a:buFontTx/>
              <a:buNone/>
            </a:pP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2819316908"/>
              </p:ext>
            </p:extLst>
          </p:nvPr>
        </p:nvGraphicFramePr>
        <p:xfrm>
          <a:off x="116633" y="3635896"/>
          <a:ext cx="6552728" cy="3411296"/>
        </p:xfrm>
        <a:graphic>
          <a:graphicData uri="http://schemas.openxmlformats.org/drawingml/2006/table">
            <a:tbl>
              <a:tblPr firstRow="1" firstCol="1" bandRow="1">
                <a:tableStyleId>{5C22544A-7EE6-4342-B048-85BDC9FD1C3A}</a:tableStyleId>
              </a:tblPr>
              <a:tblGrid>
                <a:gridCol w="2952327"/>
                <a:gridCol w="3600401"/>
              </a:tblGrid>
              <a:tr h="289444">
                <a:tc>
                  <a:txBody>
                    <a:bodyPr/>
                    <a:lstStyle/>
                    <a:p>
                      <a:pPr>
                        <a:spcAft>
                          <a:spcPts val="0"/>
                        </a:spcAft>
                      </a:pPr>
                      <a:r>
                        <a:rPr lang="en-US" sz="1400" b="1" dirty="0">
                          <a:solidFill>
                            <a:schemeClr val="tx1"/>
                          </a:solidFill>
                          <a:effectLst/>
                        </a:rPr>
                        <a:t>Police Station</a:t>
                      </a:r>
                      <a:endParaRPr lang="en-CA" sz="1400" b="1" dirty="0">
                        <a:solidFill>
                          <a:schemeClr val="tx1"/>
                        </a:solidFill>
                        <a:effectLst/>
                        <a:latin typeface="Times New Roman"/>
                        <a:ea typeface="Times New Roman"/>
                      </a:endParaRPr>
                    </a:p>
                  </a:txBody>
                  <a:tcPr marL="68580" marR="68580" marT="0" marB="0" anchor="b"/>
                </a:tc>
                <a:tc>
                  <a:txBody>
                    <a:bodyPr/>
                    <a:lstStyle/>
                    <a:p>
                      <a:pPr algn="ctr">
                        <a:spcAft>
                          <a:spcPts val="0"/>
                        </a:spcAft>
                      </a:pPr>
                      <a:r>
                        <a:rPr lang="en-US" sz="1400" b="1">
                          <a:solidFill>
                            <a:schemeClr val="tx1"/>
                          </a:solidFill>
                          <a:effectLst/>
                        </a:rPr>
                        <a:t> $                                       8.0 </a:t>
                      </a:r>
                      <a:endParaRPr lang="en-CA" sz="1400" b="1">
                        <a:solidFill>
                          <a:schemeClr val="tx1"/>
                        </a:solidFill>
                        <a:effectLst/>
                        <a:latin typeface="Times New Roman"/>
                        <a:ea typeface="Times New Roman"/>
                      </a:endParaRPr>
                    </a:p>
                  </a:txBody>
                  <a:tcPr marL="68580" marR="68580" marT="0" marB="0" anchor="b"/>
                </a:tc>
              </a:tr>
              <a:tr h="289444">
                <a:tc>
                  <a:txBody>
                    <a:bodyPr/>
                    <a:lstStyle/>
                    <a:p>
                      <a:pPr>
                        <a:spcAft>
                          <a:spcPts val="0"/>
                        </a:spcAft>
                      </a:pPr>
                      <a:r>
                        <a:rPr lang="en-US" sz="1400" b="1" dirty="0">
                          <a:solidFill>
                            <a:schemeClr val="tx1"/>
                          </a:solidFill>
                          <a:effectLst/>
                        </a:rPr>
                        <a:t>Booster Station upgrades</a:t>
                      </a:r>
                      <a:endParaRPr lang="en-CA" sz="1400" b="1" dirty="0">
                        <a:solidFill>
                          <a:schemeClr val="tx1"/>
                        </a:solidFill>
                        <a:effectLst/>
                        <a:latin typeface="Times New Roman"/>
                        <a:ea typeface="Times New Roman"/>
                      </a:endParaRPr>
                    </a:p>
                  </a:txBody>
                  <a:tcPr marL="68580" marR="68580" marT="0" marB="0" anchor="b"/>
                </a:tc>
                <a:tc>
                  <a:txBody>
                    <a:bodyPr/>
                    <a:lstStyle/>
                    <a:p>
                      <a:pPr algn="ctr">
                        <a:spcAft>
                          <a:spcPts val="0"/>
                        </a:spcAft>
                      </a:pPr>
                      <a:r>
                        <a:rPr lang="en-US" sz="1400" b="1">
                          <a:solidFill>
                            <a:schemeClr val="tx1"/>
                          </a:solidFill>
                          <a:effectLst/>
                        </a:rPr>
                        <a:t> $                                       2.0 </a:t>
                      </a:r>
                      <a:endParaRPr lang="en-CA" sz="1400" b="1">
                        <a:solidFill>
                          <a:schemeClr val="tx1"/>
                        </a:solidFill>
                        <a:effectLst/>
                        <a:latin typeface="Times New Roman"/>
                        <a:ea typeface="Times New Roman"/>
                      </a:endParaRPr>
                    </a:p>
                  </a:txBody>
                  <a:tcPr marL="68580" marR="68580" marT="0" marB="0" anchor="b"/>
                </a:tc>
              </a:tr>
              <a:tr h="289444">
                <a:tc>
                  <a:txBody>
                    <a:bodyPr/>
                    <a:lstStyle/>
                    <a:p>
                      <a:pPr>
                        <a:spcAft>
                          <a:spcPts val="0"/>
                        </a:spcAft>
                      </a:pPr>
                      <a:r>
                        <a:rPr lang="en-US" sz="1400" b="1" dirty="0">
                          <a:solidFill>
                            <a:schemeClr val="tx1"/>
                          </a:solidFill>
                          <a:effectLst/>
                        </a:rPr>
                        <a:t>East End Road </a:t>
                      </a:r>
                      <a:r>
                        <a:rPr lang="en-US" sz="1400" b="1" dirty="0" smtClean="0">
                          <a:solidFill>
                            <a:schemeClr val="tx1"/>
                          </a:solidFill>
                          <a:effectLst/>
                        </a:rPr>
                        <a:t>Improvements </a:t>
                      </a:r>
                      <a:r>
                        <a:rPr lang="en-US" sz="1400" b="1" dirty="0" err="1" smtClean="0">
                          <a:solidFill>
                            <a:schemeClr val="tx1"/>
                          </a:solidFill>
                          <a:effectLst/>
                        </a:rPr>
                        <a:t>Sibbald</a:t>
                      </a:r>
                      <a:r>
                        <a:rPr lang="en-US" sz="1400" b="1" dirty="0" smtClean="0">
                          <a:solidFill>
                            <a:schemeClr val="tx1"/>
                          </a:solidFill>
                          <a:effectLst/>
                        </a:rPr>
                        <a:t> St and Pope Ave</a:t>
                      </a:r>
                      <a:endParaRPr lang="en-CA" sz="1400" b="1" dirty="0">
                        <a:solidFill>
                          <a:schemeClr val="tx1"/>
                        </a:solidFill>
                        <a:effectLst/>
                        <a:latin typeface="Times New Roman"/>
                        <a:ea typeface="Times New Roman"/>
                      </a:endParaRPr>
                    </a:p>
                  </a:txBody>
                  <a:tcPr marL="68580" marR="68580" marT="0" marB="0" anchor="b"/>
                </a:tc>
                <a:tc>
                  <a:txBody>
                    <a:bodyPr/>
                    <a:lstStyle/>
                    <a:p>
                      <a:pPr algn="ctr">
                        <a:spcAft>
                          <a:spcPts val="0"/>
                        </a:spcAft>
                      </a:pPr>
                      <a:r>
                        <a:rPr lang="en-US" sz="1400" b="1" dirty="0">
                          <a:solidFill>
                            <a:schemeClr val="tx1"/>
                          </a:solidFill>
                          <a:effectLst/>
                        </a:rPr>
                        <a:t> $                                       1.7 </a:t>
                      </a:r>
                      <a:endParaRPr lang="en-CA" sz="1400" b="1" dirty="0">
                        <a:solidFill>
                          <a:schemeClr val="tx1"/>
                        </a:solidFill>
                        <a:effectLst/>
                        <a:latin typeface="Times New Roman"/>
                        <a:ea typeface="Times New Roman"/>
                      </a:endParaRPr>
                    </a:p>
                  </a:txBody>
                  <a:tcPr marL="68580" marR="68580" marT="0" marB="0" anchor="b"/>
                </a:tc>
              </a:tr>
              <a:tr h="289444">
                <a:tc>
                  <a:txBody>
                    <a:bodyPr/>
                    <a:lstStyle/>
                    <a:p>
                      <a:pPr>
                        <a:spcAft>
                          <a:spcPts val="0"/>
                        </a:spcAft>
                      </a:pPr>
                      <a:r>
                        <a:rPr lang="en-US" sz="1400" b="1" dirty="0">
                          <a:solidFill>
                            <a:schemeClr val="tx1"/>
                          </a:solidFill>
                          <a:effectLst/>
                        </a:rPr>
                        <a:t>RancheHouse Rd Access </a:t>
                      </a:r>
                      <a:endParaRPr lang="en-CA" sz="1400" b="1" dirty="0">
                        <a:solidFill>
                          <a:schemeClr val="tx1"/>
                        </a:solidFill>
                        <a:effectLst/>
                        <a:latin typeface="Times New Roman"/>
                        <a:ea typeface="Times New Roman"/>
                      </a:endParaRPr>
                    </a:p>
                  </a:txBody>
                  <a:tcPr marL="68580" marR="68580" marT="0" marB="0" anchor="b"/>
                </a:tc>
                <a:tc>
                  <a:txBody>
                    <a:bodyPr/>
                    <a:lstStyle/>
                    <a:p>
                      <a:pPr algn="ctr">
                        <a:spcAft>
                          <a:spcPts val="0"/>
                        </a:spcAft>
                      </a:pPr>
                      <a:r>
                        <a:rPr lang="en-US" sz="1400" b="1" dirty="0">
                          <a:solidFill>
                            <a:schemeClr val="tx1"/>
                          </a:solidFill>
                          <a:effectLst/>
                        </a:rPr>
                        <a:t> $                                       0.4 </a:t>
                      </a:r>
                      <a:endParaRPr lang="en-CA" sz="1400" b="1" dirty="0">
                        <a:solidFill>
                          <a:schemeClr val="tx1"/>
                        </a:solidFill>
                        <a:effectLst/>
                        <a:latin typeface="Times New Roman"/>
                        <a:ea typeface="Times New Roman"/>
                      </a:endParaRPr>
                    </a:p>
                  </a:txBody>
                  <a:tcPr marL="68580" marR="68580" marT="0" marB="0" anchor="b"/>
                </a:tc>
              </a:tr>
              <a:tr h="289444">
                <a:tc>
                  <a:txBody>
                    <a:bodyPr/>
                    <a:lstStyle/>
                    <a:p>
                      <a:pPr>
                        <a:spcAft>
                          <a:spcPts val="0"/>
                        </a:spcAft>
                      </a:pPr>
                      <a:r>
                        <a:rPr lang="en-US" sz="1400" b="1" dirty="0">
                          <a:solidFill>
                            <a:schemeClr val="tx1"/>
                          </a:solidFill>
                          <a:effectLst/>
                        </a:rPr>
                        <a:t>Highway 1A/Centre lights</a:t>
                      </a:r>
                      <a:endParaRPr lang="en-CA" sz="1400" b="1" dirty="0">
                        <a:solidFill>
                          <a:schemeClr val="tx1"/>
                        </a:solidFill>
                        <a:effectLst/>
                        <a:latin typeface="Times New Roman"/>
                        <a:ea typeface="Times New Roman"/>
                      </a:endParaRPr>
                    </a:p>
                  </a:txBody>
                  <a:tcPr marL="68580" marR="68580" marT="0" marB="0" anchor="b"/>
                </a:tc>
                <a:tc>
                  <a:txBody>
                    <a:bodyPr/>
                    <a:lstStyle/>
                    <a:p>
                      <a:pPr algn="ctr">
                        <a:spcAft>
                          <a:spcPts val="0"/>
                        </a:spcAft>
                      </a:pPr>
                      <a:r>
                        <a:rPr lang="en-US" sz="1400" b="1" dirty="0">
                          <a:solidFill>
                            <a:schemeClr val="tx1"/>
                          </a:solidFill>
                          <a:effectLst/>
                        </a:rPr>
                        <a:t> $                                       0.3 </a:t>
                      </a:r>
                      <a:endParaRPr lang="en-CA" sz="1400" b="1" dirty="0">
                        <a:solidFill>
                          <a:schemeClr val="tx1"/>
                        </a:solidFill>
                        <a:effectLst/>
                        <a:latin typeface="Times New Roman"/>
                        <a:ea typeface="Times New Roman"/>
                      </a:endParaRPr>
                    </a:p>
                  </a:txBody>
                  <a:tcPr marL="68580" marR="68580" marT="0" marB="0" anchor="b"/>
                </a:tc>
              </a:tr>
              <a:tr h="318388">
                <a:tc>
                  <a:txBody>
                    <a:bodyPr/>
                    <a:lstStyle/>
                    <a:p>
                      <a:pPr>
                        <a:spcAft>
                          <a:spcPts val="0"/>
                        </a:spcAft>
                      </a:pPr>
                      <a:r>
                        <a:rPr lang="en-US" sz="1400" b="1" dirty="0">
                          <a:solidFill>
                            <a:schemeClr val="tx1"/>
                          </a:solidFill>
                          <a:effectLst/>
                        </a:rPr>
                        <a:t>Second Bow River Bridge crossing engineering work</a:t>
                      </a:r>
                      <a:endParaRPr lang="en-CA" sz="1400" b="1" dirty="0">
                        <a:solidFill>
                          <a:schemeClr val="tx1"/>
                        </a:solidFill>
                        <a:effectLst/>
                        <a:latin typeface="Times New Roman"/>
                        <a:ea typeface="Times New Roman"/>
                      </a:endParaRPr>
                    </a:p>
                  </a:txBody>
                  <a:tcPr marL="68580" marR="68580" marT="0" marB="0" anchor="b"/>
                </a:tc>
                <a:tc>
                  <a:txBody>
                    <a:bodyPr/>
                    <a:lstStyle/>
                    <a:p>
                      <a:pPr algn="ctr">
                        <a:spcAft>
                          <a:spcPts val="0"/>
                        </a:spcAft>
                      </a:pPr>
                      <a:r>
                        <a:rPr lang="en-US" sz="1400" b="1" dirty="0">
                          <a:solidFill>
                            <a:schemeClr val="tx1"/>
                          </a:solidFill>
                          <a:effectLst/>
                        </a:rPr>
                        <a:t>$                                        0.3</a:t>
                      </a:r>
                      <a:endParaRPr lang="en-CA" sz="1400" b="1" dirty="0">
                        <a:solidFill>
                          <a:schemeClr val="tx1"/>
                        </a:solidFill>
                        <a:effectLst/>
                        <a:latin typeface="Times New Roman"/>
                        <a:ea typeface="Times New Roman"/>
                      </a:endParaRPr>
                    </a:p>
                  </a:txBody>
                  <a:tcPr marL="68580" marR="68580" marT="0" marB="0" anchor="b"/>
                </a:tc>
              </a:tr>
              <a:tr h="318388">
                <a:tc>
                  <a:txBody>
                    <a:bodyPr/>
                    <a:lstStyle/>
                    <a:p>
                      <a:pPr>
                        <a:spcAft>
                          <a:spcPts val="0"/>
                        </a:spcAft>
                      </a:pPr>
                      <a:r>
                        <a:rPr lang="en-US" sz="1400" b="1" dirty="0">
                          <a:solidFill>
                            <a:schemeClr val="tx1"/>
                          </a:solidFill>
                          <a:effectLst/>
                        </a:rPr>
                        <a:t>Roads - Bucket truck</a:t>
                      </a:r>
                      <a:endParaRPr lang="en-CA" sz="1400" b="1" dirty="0">
                        <a:solidFill>
                          <a:schemeClr val="tx1"/>
                        </a:solidFill>
                        <a:effectLst/>
                        <a:latin typeface="Times New Roman"/>
                        <a:ea typeface="Times New Roman"/>
                      </a:endParaRPr>
                    </a:p>
                  </a:txBody>
                  <a:tcPr marL="68580" marR="68580" marT="0" marB="0" anchor="b"/>
                </a:tc>
                <a:tc>
                  <a:txBody>
                    <a:bodyPr/>
                    <a:lstStyle/>
                    <a:p>
                      <a:pPr algn="ctr">
                        <a:spcAft>
                          <a:spcPts val="0"/>
                        </a:spcAft>
                      </a:pPr>
                      <a:r>
                        <a:rPr lang="en-US" sz="1400" b="1" u="sng" dirty="0">
                          <a:solidFill>
                            <a:schemeClr val="tx1"/>
                          </a:solidFill>
                          <a:effectLst/>
                        </a:rPr>
                        <a:t> $                                       0.2 </a:t>
                      </a:r>
                      <a:endParaRPr lang="en-CA" sz="1400" b="1" dirty="0">
                        <a:solidFill>
                          <a:schemeClr val="tx1"/>
                        </a:solidFill>
                        <a:effectLst/>
                        <a:latin typeface="Times New Roman"/>
                        <a:ea typeface="Times New Roman"/>
                      </a:endParaRPr>
                    </a:p>
                  </a:txBody>
                  <a:tcPr marL="68580" marR="68580" marT="0" marB="0" anchor="b"/>
                </a:tc>
              </a:tr>
              <a:tr h="289444">
                <a:tc>
                  <a:txBody>
                    <a:bodyPr/>
                    <a:lstStyle/>
                    <a:p>
                      <a:endParaRPr lang="en-CA" sz="1400" b="1" dirty="0">
                        <a:solidFill>
                          <a:schemeClr val="tx1"/>
                        </a:solidFill>
                        <a:effectLst/>
                        <a:latin typeface="Times New Roman"/>
                      </a:endParaRPr>
                    </a:p>
                  </a:txBody>
                  <a:tcPr marL="68580" marR="68580" marT="0" marB="0" anchor="b"/>
                </a:tc>
                <a:tc>
                  <a:txBody>
                    <a:bodyPr/>
                    <a:lstStyle/>
                    <a:p>
                      <a:pPr algn="ctr">
                        <a:spcAft>
                          <a:spcPts val="0"/>
                        </a:spcAft>
                      </a:pPr>
                      <a:r>
                        <a:rPr lang="en-US" sz="1400" b="1" dirty="0">
                          <a:solidFill>
                            <a:schemeClr val="tx1"/>
                          </a:solidFill>
                          <a:effectLst/>
                        </a:rPr>
                        <a:t> $                                      12.9 </a:t>
                      </a:r>
                      <a:endParaRPr lang="en-CA" sz="1400" b="1" dirty="0">
                        <a:solidFill>
                          <a:schemeClr val="tx1"/>
                        </a:solidFill>
                        <a:effectLst/>
                        <a:latin typeface="Times New Roman"/>
                        <a:ea typeface="Times New Roman"/>
                      </a:endParaRPr>
                    </a:p>
                  </a:txBody>
                  <a:tcPr marL="68580" marR="68580" marT="0" marB="0" anchor="b"/>
                </a:tc>
              </a:tr>
              <a:tr h="289444">
                <a:tc>
                  <a:txBody>
                    <a:bodyPr/>
                    <a:lstStyle/>
                    <a:p>
                      <a:pPr>
                        <a:spcAft>
                          <a:spcPts val="0"/>
                        </a:spcAft>
                      </a:pPr>
                      <a:r>
                        <a:rPr lang="en-US" sz="1400" b="1" dirty="0">
                          <a:solidFill>
                            <a:schemeClr val="tx1"/>
                          </a:solidFill>
                          <a:effectLst/>
                        </a:rPr>
                        <a:t>Minor Capital Projects</a:t>
                      </a:r>
                      <a:endParaRPr lang="en-CA" sz="1400" b="1" dirty="0">
                        <a:solidFill>
                          <a:schemeClr val="tx1"/>
                        </a:solidFill>
                        <a:effectLst/>
                        <a:latin typeface="Times New Roman"/>
                        <a:ea typeface="Times New Roman"/>
                      </a:endParaRPr>
                    </a:p>
                  </a:txBody>
                  <a:tcPr marL="68580" marR="68580" marT="0" marB="0" anchor="b"/>
                </a:tc>
                <a:tc>
                  <a:txBody>
                    <a:bodyPr/>
                    <a:lstStyle/>
                    <a:p>
                      <a:pPr algn="ctr">
                        <a:spcAft>
                          <a:spcPts val="0"/>
                        </a:spcAft>
                      </a:pPr>
                      <a:r>
                        <a:rPr lang="en-US" sz="1400" b="1" dirty="0">
                          <a:solidFill>
                            <a:schemeClr val="tx1"/>
                          </a:solidFill>
                          <a:effectLst/>
                        </a:rPr>
                        <a:t> </a:t>
                      </a:r>
                      <a:r>
                        <a:rPr lang="en-US" sz="1400" b="1" u="sng" dirty="0">
                          <a:solidFill>
                            <a:schemeClr val="tx1"/>
                          </a:solidFill>
                          <a:effectLst/>
                        </a:rPr>
                        <a:t>$                                       1.4 </a:t>
                      </a:r>
                      <a:endParaRPr lang="en-CA" sz="1400" b="1" u="sng" dirty="0">
                        <a:solidFill>
                          <a:schemeClr val="tx1"/>
                        </a:solidFill>
                        <a:effectLst/>
                        <a:latin typeface="Times New Roman"/>
                        <a:ea typeface="Times New Roman"/>
                      </a:endParaRPr>
                    </a:p>
                  </a:txBody>
                  <a:tcPr marL="68580" marR="68580" marT="0" marB="0" anchor="b"/>
                </a:tc>
              </a:tr>
              <a:tr h="289444">
                <a:tc>
                  <a:txBody>
                    <a:bodyPr/>
                    <a:lstStyle/>
                    <a:p>
                      <a:pPr>
                        <a:spcAft>
                          <a:spcPts val="0"/>
                        </a:spcAft>
                      </a:pPr>
                      <a:r>
                        <a:rPr lang="en-US" sz="1400" b="1" dirty="0">
                          <a:solidFill>
                            <a:schemeClr val="tx1"/>
                          </a:solidFill>
                          <a:effectLst/>
                        </a:rPr>
                        <a:t>Total Capital Projects</a:t>
                      </a:r>
                      <a:endParaRPr lang="en-CA" sz="1400" b="1" dirty="0">
                        <a:solidFill>
                          <a:schemeClr val="tx1"/>
                        </a:solidFill>
                        <a:effectLst/>
                        <a:latin typeface="Times New Roman"/>
                        <a:ea typeface="Times New Roman"/>
                      </a:endParaRPr>
                    </a:p>
                  </a:txBody>
                  <a:tcPr marL="68580" marR="68580" marT="0" marB="0" anchor="b"/>
                </a:tc>
                <a:tc>
                  <a:txBody>
                    <a:bodyPr/>
                    <a:lstStyle/>
                    <a:p>
                      <a:pPr algn="ctr">
                        <a:spcAft>
                          <a:spcPts val="0"/>
                        </a:spcAft>
                      </a:pPr>
                      <a:r>
                        <a:rPr lang="en-US" sz="1400" b="1" dirty="0">
                          <a:solidFill>
                            <a:schemeClr val="tx1"/>
                          </a:solidFill>
                          <a:effectLst/>
                        </a:rPr>
                        <a:t> $                                           14.3 </a:t>
                      </a:r>
                      <a:endParaRPr lang="en-CA" sz="1400" b="1" dirty="0">
                        <a:solidFill>
                          <a:schemeClr val="tx1"/>
                        </a:solidFill>
                        <a:effectLst/>
                        <a:latin typeface="Times New Roman"/>
                        <a:ea typeface="Times New Roman"/>
                      </a:endParaRPr>
                    </a:p>
                  </a:txBody>
                  <a:tcPr marL="68580" marR="68580" marT="0" marB="0" anchor="b"/>
                </a:tc>
              </a:tr>
            </a:tbl>
          </a:graphicData>
        </a:graphic>
      </p:graphicFrame>
    </p:spTree>
    <p:extLst>
      <p:ext uri="{BB962C8B-B14F-4D97-AF65-F5344CB8AC3E}">
        <p14:creationId xmlns:p14="http://schemas.microsoft.com/office/powerpoint/2010/main" val="13139357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dirty="0"/>
              <a:t>Debt Limit</a:t>
            </a:r>
          </a:p>
        </p:txBody>
      </p:sp>
      <p:sp>
        <p:nvSpPr>
          <p:cNvPr id="163843" name="Rectangle 3"/>
          <p:cNvSpPr>
            <a:spLocks noGrp="1" noChangeArrowheads="1"/>
          </p:cNvSpPr>
          <p:nvPr>
            <p:ph type="body" idx="4294967295"/>
          </p:nvPr>
        </p:nvSpPr>
        <p:spPr/>
        <p:txBody>
          <a:bodyPr/>
          <a:lstStyle/>
          <a:p>
            <a:pPr>
              <a:lnSpc>
                <a:spcPct val="90000"/>
              </a:lnSpc>
              <a:buFont typeface="Wingdings" panose="05000000000000000000" pitchFamily="2" charset="2"/>
              <a:buChar char="Ø"/>
            </a:pPr>
            <a:r>
              <a:rPr lang="en-US" sz="2600" dirty="0" smtClean="0"/>
              <a:t>Debt end of 2014 - $20.8M ($13.6M end 2013) with $8M for new Police station</a:t>
            </a:r>
            <a:endParaRPr lang="en-US" sz="2600" dirty="0"/>
          </a:p>
          <a:p>
            <a:pPr>
              <a:lnSpc>
                <a:spcPct val="90000"/>
              </a:lnSpc>
              <a:buFont typeface="Wingdings" panose="05000000000000000000" pitchFamily="2" charset="2"/>
              <a:buChar char="Ø"/>
            </a:pPr>
            <a:endParaRPr lang="en-US" sz="2600" dirty="0"/>
          </a:p>
          <a:p>
            <a:pPr>
              <a:lnSpc>
                <a:spcPct val="90000"/>
              </a:lnSpc>
              <a:buFont typeface="Wingdings" panose="05000000000000000000" pitchFamily="2" charset="2"/>
              <a:buChar char="Ø"/>
            </a:pPr>
            <a:r>
              <a:rPr lang="en-US" sz="2600" dirty="0" smtClean="0"/>
              <a:t>Police debt repayment start in 2015 </a:t>
            </a:r>
          </a:p>
          <a:p>
            <a:pPr>
              <a:lnSpc>
                <a:spcPct val="90000"/>
              </a:lnSpc>
              <a:buFont typeface="Wingdings" panose="05000000000000000000" pitchFamily="2" charset="2"/>
              <a:buChar char="Ø"/>
            </a:pPr>
            <a:endParaRPr lang="en-US" sz="2600" dirty="0"/>
          </a:p>
          <a:p>
            <a:pPr>
              <a:lnSpc>
                <a:spcPct val="90000"/>
              </a:lnSpc>
              <a:buFont typeface="Wingdings" panose="05000000000000000000" pitchFamily="2" charset="2"/>
              <a:buChar char="Ø"/>
            </a:pPr>
            <a:r>
              <a:rPr lang="en-US" sz="2600" dirty="0" smtClean="0"/>
              <a:t>2015 Operating Budget impact </a:t>
            </a:r>
          </a:p>
          <a:p>
            <a:pPr lvl="1">
              <a:lnSpc>
                <a:spcPct val="90000"/>
              </a:lnSpc>
              <a:spcAft>
                <a:spcPts val="600"/>
              </a:spcAft>
              <a:buFont typeface="Arial" panose="020B0604020202020204" pitchFamily="34" charset="0"/>
              <a:buChar char="•"/>
            </a:pPr>
            <a:r>
              <a:rPr lang="en-US" sz="2400" dirty="0" smtClean="0"/>
              <a:t>Annual repayments </a:t>
            </a:r>
            <a:r>
              <a:rPr lang="en-US" sz="2400" dirty="0" err="1" smtClean="0"/>
              <a:t>est</a:t>
            </a:r>
            <a:r>
              <a:rPr lang="en-US" sz="2400" dirty="0" smtClean="0"/>
              <a:t> $680,000/year</a:t>
            </a:r>
          </a:p>
          <a:p>
            <a:pPr lvl="1">
              <a:lnSpc>
                <a:spcPct val="90000"/>
              </a:lnSpc>
              <a:spcAft>
                <a:spcPts val="600"/>
              </a:spcAft>
              <a:buFont typeface="Arial" panose="020B0604020202020204" pitchFamily="34" charset="0"/>
              <a:buChar char="•"/>
            </a:pPr>
            <a:r>
              <a:rPr lang="en-US" sz="2400" dirty="0" smtClean="0"/>
              <a:t>$330,000 lease revenue in 2015</a:t>
            </a:r>
          </a:p>
          <a:p>
            <a:pPr lvl="1">
              <a:lnSpc>
                <a:spcPct val="90000"/>
              </a:lnSpc>
              <a:spcAft>
                <a:spcPts val="600"/>
              </a:spcAft>
              <a:buFont typeface="Arial" panose="020B0604020202020204" pitchFamily="34" charset="0"/>
              <a:buChar char="•"/>
            </a:pPr>
            <a:r>
              <a:rPr lang="en-US" sz="2400" dirty="0" smtClean="0"/>
              <a:t>$350,000 net increase in 2015 costs</a:t>
            </a:r>
            <a:endParaRPr lang="en-US" sz="2400" dirty="0"/>
          </a:p>
          <a:p>
            <a:pPr>
              <a:lnSpc>
                <a:spcPct val="90000"/>
              </a:lnSpc>
              <a:spcAft>
                <a:spcPts val="600"/>
              </a:spcAft>
            </a:pPr>
            <a:endParaRPr lang="en-US" sz="2600" dirty="0"/>
          </a:p>
          <a:p>
            <a:pPr>
              <a:lnSpc>
                <a:spcPct val="90000"/>
              </a:lnSpc>
              <a:buFontTx/>
              <a:buNone/>
            </a:pPr>
            <a:endParaRPr lang="en-US" sz="2600" b="1" dirty="0"/>
          </a:p>
        </p:txBody>
      </p:sp>
    </p:spTree>
    <p:extLst>
      <p:ext uri="{BB962C8B-B14F-4D97-AF65-F5344CB8AC3E}">
        <p14:creationId xmlns:p14="http://schemas.microsoft.com/office/powerpoint/2010/main" val="5654736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dirty="0"/>
              <a:t>Debt Limit</a:t>
            </a:r>
          </a:p>
        </p:txBody>
      </p:sp>
      <p:sp>
        <p:nvSpPr>
          <p:cNvPr id="163843" name="Rectangle 3"/>
          <p:cNvSpPr>
            <a:spLocks noGrp="1" noChangeArrowheads="1"/>
          </p:cNvSpPr>
          <p:nvPr>
            <p:ph type="body" idx="4294967295"/>
          </p:nvPr>
        </p:nvSpPr>
        <p:spPr/>
        <p:txBody>
          <a:bodyPr/>
          <a:lstStyle/>
          <a:p>
            <a:pPr>
              <a:lnSpc>
                <a:spcPct val="90000"/>
              </a:lnSpc>
            </a:pPr>
            <a:r>
              <a:rPr lang="en-US" sz="2600" dirty="0" smtClean="0"/>
              <a:t>Max legislated (MGA) </a:t>
            </a:r>
            <a:r>
              <a:rPr lang="en-US" sz="2600" dirty="0"/>
              <a:t>debt - </a:t>
            </a:r>
            <a:r>
              <a:rPr lang="en-US" sz="2600" dirty="0" smtClean="0"/>
              <a:t>$53M</a:t>
            </a:r>
          </a:p>
          <a:p>
            <a:pPr marL="0" indent="0">
              <a:lnSpc>
                <a:spcPct val="90000"/>
              </a:lnSpc>
              <a:buNone/>
            </a:pPr>
            <a:endParaRPr lang="en-US" sz="2600" dirty="0"/>
          </a:p>
          <a:p>
            <a:pPr>
              <a:lnSpc>
                <a:spcPct val="90000"/>
              </a:lnSpc>
            </a:pPr>
            <a:r>
              <a:rPr lang="en-US" sz="2600" dirty="0" smtClean="0"/>
              <a:t>Council debt max</a:t>
            </a:r>
            <a:r>
              <a:rPr lang="en-US" sz="2600" dirty="0" smtClean="0"/>
              <a:t>: not </a:t>
            </a:r>
            <a:r>
              <a:rPr lang="en-US" sz="2600" dirty="0"/>
              <a:t>to exceed 80% of this, or </a:t>
            </a:r>
            <a:r>
              <a:rPr lang="en-US" sz="2600" dirty="0" smtClean="0"/>
              <a:t>$42M </a:t>
            </a:r>
            <a:endParaRPr lang="en-US" sz="2600" dirty="0"/>
          </a:p>
          <a:p>
            <a:pPr>
              <a:lnSpc>
                <a:spcPct val="90000"/>
              </a:lnSpc>
            </a:pPr>
            <a:endParaRPr lang="en-US" sz="2600" dirty="0"/>
          </a:p>
          <a:p>
            <a:pPr>
              <a:lnSpc>
                <a:spcPct val="90000"/>
              </a:lnSpc>
              <a:buFontTx/>
              <a:buNone/>
            </a:pPr>
            <a:endParaRPr lang="en-US" sz="2600" b="1" dirty="0"/>
          </a:p>
          <a:p>
            <a:pPr>
              <a:lnSpc>
                <a:spcPct val="90000"/>
              </a:lnSpc>
            </a:pPr>
            <a:r>
              <a:rPr lang="en-US" sz="2600" b="1" dirty="0"/>
              <a:t>The Town is projected to be at </a:t>
            </a:r>
            <a:r>
              <a:rPr lang="en-US" sz="2600" b="1" dirty="0" smtClean="0"/>
              <a:t>$20.8M or 49% </a:t>
            </a:r>
            <a:r>
              <a:rPr lang="en-US" sz="2600" b="1" dirty="0"/>
              <a:t>of its </a:t>
            </a:r>
            <a:r>
              <a:rPr lang="en-US" sz="2600" b="1" dirty="0" smtClean="0"/>
              <a:t>Council debt </a:t>
            </a:r>
            <a:r>
              <a:rPr lang="en-US" sz="2600" b="1" dirty="0"/>
              <a:t>limit at the end of </a:t>
            </a:r>
            <a:r>
              <a:rPr lang="en-US" sz="2600" b="1" dirty="0" smtClean="0"/>
              <a:t>2014.</a:t>
            </a:r>
            <a:r>
              <a:rPr lang="en-US" sz="2600" dirty="0" smtClean="0"/>
              <a:t> </a:t>
            </a:r>
            <a:endParaRPr lang="en-US" sz="2600" dirty="0"/>
          </a:p>
        </p:txBody>
      </p:sp>
    </p:spTree>
    <p:extLst>
      <p:ext uri="{BB962C8B-B14F-4D97-AF65-F5344CB8AC3E}">
        <p14:creationId xmlns:p14="http://schemas.microsoft.com/office/powerpoint/2010/main" val="36202189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idx="4294967295"/>
          </p:nvPr>
        </p:nvSpPr>
        <p:spPr>
          <a:xfrm>
            <a:off x="332656" y="1979712"/>
            <a:ext cx="6172200" cy="5384800"/>
          </a:xfrm>
        </p:spPr>
        <p:txBody>
          <a:bodyPr/>
          <a:lstStyle/>
          <a:p>
            <a:pPr>
              <a:lnSpc>
                <a:spcPct val="90000"/>
              </a:lnSpc>
              <a:buFontTx/>
              <a:buNone/>
            </a:pPr>
            <a:r>
              <a:rPr lang="en-US" sz="1800" b="1" dirty="0" smtClean="0">
                <a:solidFill>
                  <a:schemeClr val="hlink"/>
                </a:solidFill>
              </a:rPr>
              <a:t>	</a:t>
            </a:r>
          </a:p>
          <a:p>
            <a:pPr>
              <a:lnSpc>
                <a:spcPct val="90000"/>
              </a:lnSpc>
              <a:buFontTx/>
              <a:buNone/>
            </a:pPr>
            <a:endParaRPr lang="en-US" sz="1800" b="1" dirty="0">
              <a:solidFill>
                <a:schemeClr val="hlink"/>
              </a:solidFill>
            </a:endParaRPr>
          </a:p>
          <a:p>
            <a:pPr>
              <a:lnSpc>
                <a:spcPct val="90000"/>
              </a:lnSpc>
              <a:buFontTx/>
              <a:buNone/>
            </a:pPr>
            <a:endParaRPr lang="en-US" sz="1800" b="1" dirty="0" smtClean="0">
              <a:solidFill>
                <a:schemeClr val="hlink"/>
              </a:solidFill>
            </a:endParaRPr>
          </a:p>
          <a:p>
            <a:pPr>
              <a:lnSpc>
                <a:spcPct val="90000"/>
              </a:lnSpc>
              <a:buFontTx/>
              <a:buNone/>
            </a:pPr>
            <a:endParaRPr lang="en-US" sz="1800" b="1" dirty="0">
              <a:solidFill>
                <a:schemeClr val="hlink"/>
              </a:solidFill>
            </a:endParaRPr>
          </a:p>
          <a:p>
            <a:pPr>
              <a:lnSpc>
                <a:spcPct val="90000"/>
              </a:lnSpc>
              <a:buFontTx/>
              <a:buNone/>
            </a:pPr>
            <a:endParaRPr lang="en-US" sz="1800" b="1" dirty="0" smtClean="0">
              <a:solidFill>
                <a:schemeClr val="hlink"/>
              </a:solidFill>
            </a:endParaRPr>
          </a:p>
          <a:p>
            <a:pPr algn="ctr">
              <a:lnSpc>
                <a:spcPct val="90000"/>
              </a:lnSpc>
              <a:buFontTx/>
              <a:buNone/>
            </a:pPr>
            <a:r>
              <a:rPr lang="en-US" sz="2800" b="1" dirty="0" smtClean="0">
                <a:solidFill>
                  <a:schemeClr val="hlink"/>
                </a:solidFill>
              </a:rPr>
              <a:t>PROVINCIAL CAPITAL GRANTS </a:t>
            </a:r>
          </a:p>
          <a:p>
            <a:pPr>
              <a:lnSpc>
                <a:spcPct val="90000"/>
              </a:lnSpc>
              <a:buFontTx/>
              <a:buNone/>
            </a:pPr>
            <a:endParaRPr lang="en-US" sz="2400" b="1" dirty="0">
              <a:solidFill>
                <a:schemeClr val="hlink"/>
              </a:solidFill>
            </a:endParaRPr>
          </a:p>
          <a:p>
            <a:pPr>
              <a:lnSpc>
                <a:spcPct val="90000"/>
              </a:lnSpc>
              <a:buFontTx/>
              <a:buNone/>
            </a:pPr>
            <a:endParaRPr lang="en-US" sz="2400" dirty="0"/>
          </a:p>
        </p:txBody>
      </p:sp>
      <p:sp>
        <p:nvSpPr>
          <p:cNvPr id="2" name="Title 1"/>
          <p:cNvSpPr>
            <a:spLocks noGrp="1"/>
          </p:cNvSpPr>
          <p:nvPr>
            <p:ph type="title"/>
          </p:nvPr>
        </p:nvSpPr>
        <p:spPr/>
        <p:txBody>
          <a:bodyPr/>
          <a:lstStyle/>
          <a:p>
            <a:r>
              <a:rPr lang="en-CA" dirty="0" smtClean="0"/>
              <a:t>Grants</a:t>
            </a:r>
            <a:endParaRPr lang="en-CA" dirty="0"/>
          </a:p>
        </p:txBody>
      </p:sp>
    </p:spTree>
    <p:extLst>
      <p:ext uri="{BB962C8B-B14F-4D97-AF65-F5344CB8AC3E}">
        <p14:creationId xmlns:p14="http://schemas.microsoft.com/office/powerpoint/2010/main" val="20159910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3"/>
          <p:cNvSpPr>
            <a:spLocks noGrp="1" noChangeArrowheads="1"/>
          </p:cNvSpPr>
          <p:nvPr>
            <p:ph type="body" idx="4294967295"/>
          </p:nvPr>
        </p:nvSpPr>
        <p:spPr/>
        <p:txBody>
          <a:bodyPr/>
          <a:lstStyle/>
          <a:p>
            <a:pPr>
              <a:lnSpc>
                <a:spcPct val="80000"/>
              </a:lnSpc>
              <a:buFontTx/>
              <a:buNone/>
            </a:pPr>
            <a:r>
              <a:rPr lang="en-US" sz="2800" b="1" dirty="0" smtClean="0">
                <a:solidFill>
                  <a:schemeClr val="hlink"/>
                </a:solidFill>
              </a:rPr>
              <a:t>1</a:t>
            </a:r>
            <a:r>
              <a:rPr lang="en-US" sz="2800" b="1" dirty="0" smtClean="0">
                <a:solidFill>
                  <a:schemeClr val="hlink"/>
                </a:solidFill>
              </a:rPr>
              <a:t>. ALBERTA </a:t>
            </a:r>
            <a:r>
              <a:rPr lang="en-US" sz="2800" b="1" dirty="0">
                <a:solidFill>
                  <a:schemeClr val="hlink"/>
                </a:solidFill>
              </a:rPr>
              <a:t>MUNICIPAL SUSTAINABILITY PROGRAM (MSI)</a:t>
            </a:r>
          </a:p>
          <a:p>
            <a:pPr>
              <a:lnSpc>
                <a:spcPct val="80000"/>
              </a:lnSpc>
            </a:pPr>
            <a:endParaRPr lang="en-US" sz="2000" b="1" dirty="0">
              <a:solidFill>
                <a:schemeClr val="hlink"/>
              </a:solidFill>
            </a:endParaRPr>
          </a:p>
          <a:p>
            <a:pPr lvl="1">
              <a:lnSpc>
                <a:spcPct val="80000"/>
              </a:lnSpc>
              <a:buFont typeface="Wingdings" panose="05000000000000000000" pitchFamily="2" charset="2"/>
              <a:buChar char="Ø"/>
            </a:pPr>
            <a:r>
              <a:rPr lang="en-US" sz="2400" dirty="0">
                <a:solidFill>
                  <a:schemeClr val="tx1"/>
                </a:solidFill>
              </a:rPr>
              <a:t>The Province committed $</a:t>
            </a:r>
            <a:r>
              <a:rPr lang="en-US" sz="2400" dirty="0" smtClean="0">
                <a:solidFill>
                  <a:schemeClr val="tx1"/>
                </a:solidFill>
              </a:rPr>
              <a:t>42M  </a:t>
            </a:r>
            <a:r>
              <a:rPr lang="en-US" sz="2400" dirty="0">
                <a:solidFill>
                  <a:schemeClr val="tx1"/>
                </a:solidFill>
              </a:rPr>
              <a:t>10 years (2007 to 2016). </a:t>
            </a:r>
            <a:endParaRPr lang="en-US" sz="2400" dirty="0" smtClean="0">
              <a:solidFill>
                <a:schemeClr val="tx1"/>
              </a:solidFill>
            </a:endParaRPr>
          </a:p>
          <a:p>
            <a:pPr lvl="1">
              <a:lnSpc>
                <a:spcPct val="80000"/>
              </a:lnSpc>
              <a:buFont typeface="Wingdings" panose="05000000000000000000" pitchFamily="2" charset="2"/>
              <a:buChar char="Ø"/>
            </a:pPr>
            <a:endParaRPr lang="en-US" sz="2400" dirty="0" smtClean="0">
              <a:solidFill>
                <a:schemeClr val="tx1"/>
              </a:solidFill>
            </a:endParaRPr>
          </a:p>
          <a:p>
            <a:pPr lvl="1">
              <a:lnSpc>
                <a:spcPct val="80000"/>
              </a:lnSpc>
              <a:buFont typeface="Wingdings" panose="05000000000000000000" pitchFamily="2" charset="2"/>
              <a:buChar char="Ø"/>
            </a:pPr>
            <a:r>
              <a:rPr lang="en-US" sz="2400" dirty="0" smtClean="0">
                <a:solidFill>
                  <a:schemeClr val="tx1"/>
                </a:solidFill>
              </a:rPr>
              <a:t>$17M received to 2013</a:t>
            </a:r>
          </a:p>
          <a:p>
            <a:pPr lvl="1">
              <a:lnSpc>
                <a:spcPct val="80000"/>
              </a:lnSpc>
              <a:buFont typeface="Wingdings" panose="05000000000000000000" pitchFamily="2" charset="2"/>
              <a:buChar char="Ø"/>
            </a:pPr>
            <a:endParaRPr lang="en-US" sz="2400" dirty="0" smtClean="0">
              <a:solidFill>
                <a:schemeClr val="tx1"/>
              </a:solidFill>
            </a:endParaRPr>
          </a:p>
          <a:p>
            <a:pPr lvl="1">
              <a:lnSpc>
                <a:spcPct val="80000"/>
              </a:lnSpc>
              <a:buFont typeface="Wingdings" panose="05000000000000000000" pitchFamily="2" charset="2"/>
              <a:buChar char="Ø"/>
            </a:pPr>
            <a:r>
              <a:rPr lang="en-US" sz="2400" dirty="0" smtClean="0">
                <a:solidFill>
                  <a:schemeClr val="tx1"/>
                </a:solidFill>
              </a:rPr>
              <a:t>Annual capital grants can be saved for one large project provided it is completed within five years </a:t>
            </a:r>
          </a:p>
          <a:p>
            <a:pPr marL="0" indent="0">
              <a:lnSpc>
                <a:spcPct val="80000"/>
              </a:lnSpc>
              <a:buNone/>
            </a:pPr>
            <a:endParaRPr lang="en-US" sz="2800" dirty="0">
              <a:solidFill>
                <a:schemeClr val="tx1"/>
              </a:solidFill>
            </a:endParaRPr>
          </a:p>
          <a:p>
            <a:pPr>
              <a:lnSpc>
                <a:spcPct val="80000"/>
              </a:lnSpc>
            </a:pPr>
            <a:endParaRPr lang="en-US" sz="2800" dirty="0">
              <a:solidFill>
                <a:schemeClr val="tx1"/>
              </a:solidFill>
            </a:endParaRPr>
          </a:p>
          <a:p>
            <a:pPr>
              <a:lnSpc>
                <a:spcPct val="80000"/>
              </a:lnSpc>
            </a:pPr>
            <a:endParaRPr lang="en-US" sz="2400" dirty="0">
              <a:solidFill>
                <a:schemeClr val="tx1"/>
              </a:solidFill>
            </a:endParaRPr>
          </a:p>
          <a:p>
            <a:pPr>
              <a:lnSpc>
                <a:spcPct val="80000"/>
              </a:lnSpc>
            </a:pPr>
            <a:endParaRPr lang="en-US" sz="2400" dirty="0"/>
          </a:p>
        </p:txBody>
      </p:sp>
      <p:sp>
        <p:nvSpPr>
          <p:cNvPr id="3" name="Title 2"/>
          <p:cNvSpPr>
            <a:spLocks noGrp="1"/>
          </p:cNvSpPr>
          <p:nvPr>
            <p:ph type="title"/>
          </p:nvPr>
        </p:nvSpPr>
        <p:spPr/>
        <p:txBody>
          <a:bodyPr/>
          <a:lstStyle/>
          <a:p>
            <a:r>
              <a:rPr lang="en-CA" dirty="0" smtClean="0"/>
              <a:t>Provincial Capital Grants</a:t>
            </a:r>
            <a:endParaRPr lang="en-CA" dirty="0"/>
          </a:p>
        </p:txBody>
      </p:sp>
    </p:spTree>
    <p:extLst>
      <p:ext uri="{BB962C8B-B14F-4D97-AF65-F5344CB8AC3E}">
        <p14:creationId xmlns:p14="http://schemas.microsoft.com/office/powerpoint/2010/main" val="2300343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13000"/>
                    </a14:imgEffect>
                    <a14:imgEffect>
                      <a14:brightnessContrast bright="50000"/>
                    </a14:imgEffect>
                  </a14:imgLayer>
                </a14:imgProps>
              </a:ext>
              <a:ext uri="{28A0092B-C50C-407E-A947-70E740481C1C}">
                <a14:useLocalDpi xmlns:a14="http://schemas.microsoft.com/office/drawing/2010/main" val="0"/>
              </a:ext>
            </a:extLst>
          </a:blip>
          <a:srcRect l="23096" r="21733" b="-3055"/>
          <a:stretch/>
        </p:blipFill>
        <p:spPr>
          <a:xfrm>
            <a:off x="0" y="1835696"/>
            <a:ext cx="6858000" cy="6307705"/>
          </a:xfrm>
          <a:prstGeom prst="rect">
            <a:avLst/>
          </a:prstGeom>
          <a:ln>
            <a:noFill/>
          </a:ln>
          <a:effectLst>
            <a:softEdge rad="112500"/>
          </a:effectLst>
        </p:spPr>
      </p:pic>
      <p:sp>
        <p:nvSpPr>
          <p:cNvPr id="2" name="Rectangle 2"/>
          <p:cNvSpPr txBox="1">
            <a:spLocks noChangeArrowheads="1"/>
          </p:cNvSpPr>
          <p:nvPr/>
        </p:nvSpPr>
        <p:spPr bwMode="auto">
          <a:xfrm>
            <a:off x="342900" y="107504"/>
            <a:ext cx="61722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C2510F"/>
                </a:solidFill>
                <a:latin typeface="+mj-lt"/>
                <a:ea typeface="+mj-ea"/>
                <a:cs typeface="+mj-cs"/>
              </a:defRPr>
            </a:lvl1pPr>
            <a:lvl2pPr algn="ctr" rtl="0" fontAlgn="base">
              <a:spcBef>
                <a:spcPct val="0"/>
              </a:spcBef>
              <a:spcAft>
                <a:spcPct val="0"/>
              </a:spcAft>
              <a:defRPr sz="4400">
                <a:solidFill>
                  <a:srgbClr val="C2510F"/>
                </a:solidFill>
                <a:latin typeface="Verdana" pitchFamily="34" charset="0"/>
              </a:defRPr>
            </a:lvl2pPr>
            <a:lvl3pPr algn="ctr" rtl="0" fontAlgn="base">
              <a:spcBef>
                <a:spcPct val="0"/>
              </a:spcBef>
              <a:spcAft>
                <a:spcPct val="0"/>
              </a:spcAft>
              <a:defRPr sz="4400">
                <a:solidFill>
                  <a:srgbClr val="C2510F"/>
                </a:solidFill>
                <a:latin typeface="Verdana" pitchFamily="34" charset="0"/>
              </a:defRPr>
            </a:lvl3pPr>
            <a:lvl4pPr algn="ctr" rtl="0" fontAlgn="base">
              <a:spcBef>
                <a:spcPct val="0"/>
              </a:spcBef>
              <a:spcAft>
                <a:spcPct val="0"/>
              </a:spcAft>
              <a:defRPr sz="4400">
                <a:solidFill>
                  <a:srgbClr val="C2510F"/>
                </a:solidFill>
                <a:latin typeface="Verdana" pitchFamily="34" charset="0"/>
              </a:defRPr>
            </a:lvl4pPr>
            <a:lvl5pPr algn="ctr" rtl="0" fontAlgn="base">
              <a:spcBef>
                <a:spcPct val="0"/>
              </a:spcBef>
              <a:spcAft>
                <a:spcPct val="0"/>
              </a:spcAft>
              <a:defRPr sz="4400">
                <a:solidFill>
                  <a:srgbClr val="C2510F"/>
                </a:solidFill>
                <a:latin typeface="Verdana" pitchFamily="34" charset="0"/>
              </a:defRPr>
            </a:lvl5pPr>
            <a:lvl6pPr marL="457200" algn="ctr" rtl="0" fontAlgn="base">
              <a:spcBef>
                <a:spcPct val="0"/>
              </a:spcBef>
              <a:spcAft>
                <a:spcPct val="0"/>
              </a:spcAft>
              <a:defRPr sz="4400">
                <a:solidFill>
                  <a:srgbClr val="C2510F"/>
                </a:solidFill>
                <a:latin typeface="Verdana" pitchFamily="34" charset="0"/>
              </a:defRPr>
            </a:lvl6pPr>
            <a:lvl7pPr marL="914400" algn="ctr" rtl="0" fontAlgn="base">
              <a:spcBef>
                <a:spcPct val="0"/>
              </a:spcBef>
              <a:spcAft>
                <a:spcPct val="0"/>
              </a:spcAft>
              <a:defRPr sz="4400">
                <a:solidFill>
                  <a:srgbClr val="C2510F"/>
                </a:solidFill>
                <a:latin typeface="Verdana" pitchFamily="34" charset="0"/>
              </a:defRPr>
            </a:lvl7pPr>
            <a:lvl8pPr marL="1371600" algn="ctr" rtl="0" fontAlgn="base">
              <a:spcBef>
                <a:spcPct val="0"/>
              </a:spcBef>
              <a:spcAft>
                <a:spcPct val="0"/>
              </a:spcAft>
              <a:defRPr sz="4400">
                <a:solidFill>
                  <a:srgbClr val="C2510F"/>
                </a:solidFill>
                <a:latin typeface="Verdana" pitchFamily="34" charset="0"/>
              </a:defRPr>
            </a:lvl8pPr>
            <a:lvl9pPr marL="1828800" algn="ctr" rtl="0" fontAlgn="base">
              <a:spcBef>
                <a:spcPct val="0"/>
              </a:spcBef>
              <a:spcAft>
                <a:spcPct val="0"/>
              </a:spcAft>
              <a:defRPr sz="4400">
                <a:solidFill>
                  <a:srgbClr val="C2510F"/>
                </a:solidFill>
                <a:latin typeface="Verdana" pitchFamily="34" charset="0"/>
              </a:defRPr>
            </a:lvl9pPr>
          </a:lstStyle>
          <a:p>
            <a:pPr algn="l"/>
            <a:r>
              <a:rPr lang="en-US" kern="0" dirty="0" smtClean="0"/>
              <a:t>Cochrane Sustainability Plan</a:t>
            </a:r>
            <a:endParaRPr lang="en-US" kern="0" dirty="0"/>
          </a:p>
        </p:txBody>
      </p:sp>
      <p:sp>
        <p:nvSpPr>
          <p:cNvPr id="3" name="Rectangle 2"/>
          <p:cNvSpPr/>
          <p:nvPr/>
        </p:nvSpPr>
        <p:spPr>
          <a:xfrm>
            <a:off x="229766" y="1830379"/>
            <a:ext cx="6398468" cy="4652940"/>
          </a:xfrm>
          <a:prstGeom prst="rect">
            <a:avLst/>
          </a:prstGeom>
        </p:spPr>
        <p:txBody>
          <a:bodyPr wrap="square">
            <a:spAutoFit/>
          </a:bodyPr>
          <a:lstStyle/>
          <a:p>
            <a:pPr>
              <a:lnSpc>
                <a:spcPct val="150000"/>
              </a:lnSpc>
              <a:spcAft>
                <a:spcPts val="600"/>
              </a:spcAft>
            </a:pPr>
            <a:r>
              <a:rPr lang="en-CA" b="1" dirty="0"/>
              <a:t>13 PATHWAYS TO THE FUTURE…</a:t>
            </a:r>
          </a:p>
          <a:p>
            <a:pPr>
              <a:lnSpc>
                <a:spcPct val="150000"/>
              </a:lnSpc>
              <a:spcAft>
                <a:spcPts val="600"/>
              </a:spcAft>
            </a:pPr>
            <a:r>
              <a:rPr lang="en-CA" b="1" dirty="0" smtClean="0"/>
              <a:t>Cochrane </a:t>
            </a:r>
            <a:r>
              <a:rPr lang="en-CA" b="1" dirty="0"/>
              <a:t>is a Complete Community</a:t>
            </a:r>
          </a:p>
          <a:p>
            <a:pPr marL="541338" indent="-541338">
              <a:lnSpc>
                <a:spcPct val="150000"/>
              </a:lnSpc>
              <a:spcAft>
                <a:spcPts val="600"/>
              </a:spcAft>
              <a:buFont typeface="+mj-lt"/>
              <a:buAutoNum type="arabicPeriod" startAt="9"/>
            </a:pPr>
            <a:r>
              <a:rPr lang="en-CA" dirty="0" smtClean="0"/>
              <a:t>Everyone </a:t>
            </a:r>
            <a:r>
              <a:rPr lang="en-CA" dirty="0"/>
              <a:t>has a roof over their head.</a:t>
            </a:r>
          </a:p>
          <a:p>
            <a:pPr marL="541338" indent="-541338">
              <a:lnSpc>
                <a:spcPct val="150000"/>
              </a:lnSpc>
              <a:spcAft>
                <a:spcPts val="600"/>
              </a:spcAft>
              <a:buFont typeface="+mj-lt"/>
              <a:buAutoNum type="arabicPeriod" startAt="9"/>
            </a:pPr>
            <a:r>
              <a:rPr lang="en-CA" dirty="0" smtClean="0"/>
              <a:t>There’s </a:t>
            </a:r>
            <a:r>
              <a:rPr lang="en-CA" dirty="0"/>
              <a:t>enough room for everything a community </a:t>
            </a:r>
            <a:r>
              <a:rPr lang="en-CA" dirty="0" smtClean="0"/>
              <a:t> should </a:t>
            </a:r>
            <a:r>
              <a:rPr lang="en-CA" dirty="0"/>
              <a:t>have.</a:t>
            </a:r>
          </a:p>
          <a:p>
            <a:pPr marL="541338" indent="-541338">
              <a:lnSpc>
                <a:spcPct val="150000"/>
              </a:lnSpc>
              <a:spcAft>
                <a:spcPts val="600"/>
              </a:spcAft>
              <a:buFont typeface="+mj-lt"/>
              <a:buAutoNum type="arabicPeriod" startAt="9"/>
            </a:pPr>
            <a:r>
              <a:rPr lang="en-CA" dirty="0" smtClean="0"/>
              <a:t>Wherever </a:t>
            </a:r>
            <a:r>
              <a:rPr lang="en-CA" dirty="0"/>
              <a:t>you are in Cochrane, you’re close and connected.</a:t>
            </a:r>
          </a:p>
          <a:p>
            <a:pPr marL="541338" indent="-541338">
              <a:lnSpc>
                <a:spcPct val="150000"/>
              </a:lnSpc>
              <a:spcAft>
                <a:spcPts val="600"/>
              </a:spcAft>
              <a:buFont typeface="+mj-lt"/>
              <a:buAutoNum type="arabicPeriod" startAt="9"/>
            </a:pPr>
            <a:r>
              <a:rPr lang="en-CA" dirty="0" smtClean="0"/>
              <a:t>There </a:t>
            </a:r>
            <a:r>
              <a:rPr lang="en-CA" dirty="0"/>
              <a:t>are diverse options for getting around.</a:t>
            </a:r>
          </a:p>
          <a:p>
            <a:pPr marL="541338" indent="-541338">
              <a:lnSpc>
                <a:spcPct val="150000"/>
              </a:lnSpc>
              <a:spcAft>
                <a:spcPts val="600"/>
              </a:spcAft>
              <a:buFont typeface="+mj-lt"/>
              <a:buAutoNum type="arabicPeriod" startAt="9"/>
            </a:pPr>
            <a:r>
              <a:rPr lang="en-CA" dirty="0" smtClean="0"/>
              <a:t>We </a:t>
            </a:r>
            <a:r>
              <a:rPr lang="en-CA" dirty="0"/>
              <a:t>build Cochrane on the strengths of our natural and cultural heritage.</a:t>
            </a:r>
          </a:p>
        </p:txBody>
      </p:sp>
    </p:spTree>
    <p:extLst>
      <p:ext uri="{BB962C8B-B14F-4D97-AF65-F5344CB8AC3E}">
        <p14:creationId xmlns:p14="http://schemas.microsoft.com/office/powerpoint/2010/main" val="30504756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dirty="0" smtClean="0"/>
              <a:t>Provincial Capital Grants</a:t>
            </a:r>
            <a:endParaRPr lang="en-US" dirty="0"/>
          </a:p>
        </p:txBody>
      </p:sp>
      <p:sp>
        <p:nvSpPr>
          <p:cNvPr id="159747" name="Rectangle 3"/>
          <p:cNvSpPr>
            <a:spLocks noGrp="1" noChangeArrowheads="1"/>
          </p:cNvSpPr>
          <p:nvPr>
            <p:ph type="body" idx="4294967295"/>
          </p:nvPr>
        </p:nvSpPr>
        <p:spPr/>
        <p:txBody>
          <a:bodyPr/>
          <a:lstStyle/>
          <a:p>
            <a:pPr>
              <a:buFontTx/>
              <a:buNone/>
            </a:pPr>
            <a:r>
              <a:rPr lang="en-US" sz="2800" b="1" dirty="0" smtClean="0">
                <a:solidFill>
                  <a:schemeClr val="hlink"/>
                </a:solidFill>
                <a:cs typeface="Arial" charset="0"/>
              </a:rPr>
              <a:t>MSI </a:t>
            </a:r>
            <a:r>
              <a:rPr lang="en-US" sz="2800" b="1" dirty="0">
                <a:solidFill>
                  <a:schemeClr val="hlink"/>
                </a:solidFill>
                <a:cs typeface="Arial" charset="0"/>
              </a:rPr>
              <a:t>Capital </a:t>
            </a:r>
            <a:r>
              <a:rPr lang="en-US" sz="2800" b="1" dirty="0" smtClean="0">
                <a:solidFill>
                  <a:schemeClr val="hlink"/>
                </a:solidFill>
                <a:cs typeface="Arial" charset="0"/>
              </a:rPr>
              <a:t>2014  </a:t>
            </a:r>
            <a:r>
              <a:rPr lang="en-US" sz="2400" b="1" dirty="0" smtClean="0">
                <a:solidFill>
                  <a:schemeClr val="hlink"/>
                </a:solidFill>
                <a:cs typeface="Arial" charset="0"/>
              </a:rPr>
              <a:t> </a:t>
            </a:r>
          </a:p>
          <a:p>
            <a:pPr>
              <a:buFontTx/>
              <a:buNone/>
            </a:pPr>
            <a:endParaRPr lang="en-US" sz="2400" b="1" dirty="0">
              <a:solidFill>
                <a:schemeClr val="hlink"/>
              </a:solidFill>
              <a:cs typeface="Arial" charset="0"/>
            </a:endParaRPr>
          </a:p>
          <a:p>
            <a:pPr marL="901700" lvl="1" indent="-444500">
              <a:lnSpc>
                <a:spcPct val="80000"/>
              </a:lnSpc>
              <a:buFont typeface="Wingdings" panose="05000000000000000000" pitchFamily="2" charset="2"/>
              <a:buChar char="Ø"/>
            </a:pPr>
            <a:r>
              <a:rPr lang="en-US" sz="2400" dirty="0" smtClean="0">
                <a:solidFill>
                  <a:schemeClr val="tx1"/>
                </a:solidFill>
              </a:rPr>
              <a:t>$</a:t>
            </a:r>
            <a:r>
              <a:rPr lang="en-US" sz="2400" dirty="0">
                <a:solidFill>
                  <a:schemeClr val="tx1"/>
                </a:solidFill>
              </a:rPr>
              <a:t>3,500,000 estimate</a:t>
            </a:r>
            <a:endParaRPr lang="en-US" sz="2400" dirty="0">
              <a:solidFill>
                <a:schemeClr val="tx1"/>
              </a:solidFill>
            </a:endParaRPr>
          </a:p>
          <a:p>
            <a:pPr lvl="1">
              <a:lnSpc>
                <a:spcPct val="80000"/>
              </a:lnSpc>
              <a:buFont typeface="Wingdings" panose="05000000000000000000" pitchFamily="2" charset="2"/>
              <a:buChar char="Ø"/>
            </a:pPr>
            <a:endParaRPr lang="en-US" sz="2400" dirty="0">
              <a:solidFill>
                <a:schemeClr val="tx1"/>
              </a:solidFill>
            </a:endParaRPr>
          </a:p>
          <a:p>
            <a:pPr marL="901700" lvl="1" indent="-444500">
              <a:lnSpc>
                <a:spcPct val="80000"/>
              </a:lnSpc>
              <a:buFont typeface="Wingdings" panose="05000000000000000000" pitchFamily="2" charset="2"/>
              <a:buChar char="Ø"/>
            </a:pPr>
            <a:r>
              <a:rPr lang="en-US" sz="2400" dirty="0" smtClean="0">
                <a:solidFill>
                  <a:schemeClr val="tx1"/>
                </a:solidFill>
              </a:rPr>
              <a:t>Designate </a:t>
            </a:r>
            <a:r>
              <a:rPr lang="en-US" sz="2400" dirty="0">
                <a:solidFill>
                  <a:schemeClr val="tx1"/>
                </a:solidFill>
              </a:rPr>
              <a:t>for future </a:t>
            </a:r>
            <a:r>
              <a:rPr lang="en-US" sz="2400" dirty="0" smtClean="0">
                <a:solidFill>
                  <a:schemeClr val="tx1"/>
                </a:solidFill>
              </a:rPr>
              <a:t>construction </a:t>
            </a:r>
            <a:r>
              <a:rPr lang="en-US" sz="2400" dirty="0">
                <a:solidFill>
                  <a:schemeClr val="tx1"/>
                </a:solidFill>
              </a:rPr>
              <a:t>costs of </a:t>
            </a:r>
            <a:r>
              <a:rPr lang="en-US" sz="2400" dirty="0" smtClean="0">
                <a:solidFill>
                  <a:schemeClr val="tx1"/>
                </a:solidFill>
              </a:rPr>
              <a:t>Aquatic </a:t>
            </a:r>
            <a:r>
              <a:rPr lang="en-US" sz="2400" dirty="0">
                <a:solidFill>
                  <a:schemeClr val="tx1"/>
                </a:solidFill>
              </a:rPr>
              <a:t>Facility</a:t>
            </a:r>
          </a:p>
          <a:p>
            <a:pPr marL="0" indent="0">
              <a:buNone/>
            </a:pPr>
            <a:endParaRPr lang="en-US" sz="2800" b="1" dirty="0" smtClean="0">
              <a:solidFill>
                <a:schemeClr val="hlink"/>
              </a:solidFill>
              <a:cs typeface="Arial" charset="0"/>
            </a:endParaRPr>
          </a:p>
          <a:p>
            <a:pPr>
              <a:buFontTx/>
              <a:buNone/>
            </a:pPr>
            <a:endParaRPr lang="en-US" sz="2800" b="1" dirty="0">
              <a:cs typeface="Arial" charset="0"/>
            </a:endParaRPr>
          </a:p>
          <a:p>
            <a:pPr fontAlgn="b">
              <a:spcBef>
                <a:spcPct val="0"/>
              </a:spcBef>
              <a:buFontTx/>
              <a:buNone/>
            </a:pPr>
            <a:endParaRPr lang="en-US" sz="2800" b="1" u="sng" dirty="0">
              <a:cs typeface="Arial" charset="0"/>
            </a:endParaRPr>
          </a:p>
        </p:txBody>
      </p:sp>
    </p:spTree>
    <p:extLst>
      <p:ext uri="{BB962C8B-B14F-4D97-AF65-F5344CB8AC3E}">
        <p14:creationId xmlns:p14="http://schemas.microsoft.com/office/powerpoint/2010/main" val="14789833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dirty="0" smtClean="0"/>
              <a:t>Provincial Operating Grants</a:t>
            </a:r>
            <a:endParaRPr lang="en-US" dirty="0"/>
          </a:p>
        </p:txBody>
      </p:sp>
      <p:sp>
        <p:nvSpPr>
          <p:cNvPr id="159747" name="Rectangle 3"/>
          <p:cNvSpPr>
            <a:spLocks noGrp="1" noChangeArrowheads="1"/>
          </p:cNvSpPr>
          <p:nvPr>
            <p:ph type="body" idx="4294967295"/>
          </p:nvPr>
        </p:nvSpPr>
        <p:spPr/>
        <p:txBody>
          <a:bodyPr/>
          <a:lstStyle/>
          <a:p>
            <a:pPr>
              <a:buFontTx/>
              <a:buNone/>
            </a:pPr>
            <a:r>
              <a:rPr lang="en-US" sz="2800" b="1" dirty="0">
                <a:solidFill>
                  <a:schemeClr val="hlink"/>
                </a:solidFill>
                <a:cs typeface="Arial" charset="0"/>
              </a:rPr>
              <a:t>MSI </a:t>
            </a:r>
            <a:r>
              <a:rPr lang="en-US" sz="2800" b="1" dirty="0" smtClean="0">
                <a:solidFill>
                  <a:schemeClr val="hlink"/>
                </a:solidFill>
                <a:cs typeface="Arial" charset="0"/>
              </a:rPr>
              <a:t>Operating 2014</a:t>
            </a:r>
            <a:endParaRPr lang="en-US" sz="2400" b="1" dirty="0">
              <a:solidFill>
                <a:schemeClr val="hlink"/>
              </a:solidFill>
              <a:cs typeface="Arial" charset="0"/>
            </a:endParaRPr>
          </a:p>
          <a:p>
            <a:pPr fontAlgn="b">
              <a:spcBef>
                <a:spcPct val="0"/>
              </a:spcBef>
              <a:buFontTx/>
              <a:buNone/>
            </a:pPr>
            <a:endParaRPr lang="en-US" sz="2400" b="1" dirty="0">
              <a:solidFill>
                <a:schemeClr val="hlink"/>
              </a:solidFill>
              <a:cs typeface="Arial" charset="0"/>
            </a:endParaRPr>
          </a:p>
          <a:p>
            <a:pPr lvl="1">
              <a:lnSpc>
                <a:spcPct val="80000"/>
              </a:lnSpc>
              <a:buFont typeface="Wingdings" panose="05000000000000000000" pitchFamily="2" charset="2"/>
              <a:buChar char="Ø"/>
            </a:pPr>
            <a:r>
              <a:rPr lang="en-US" sz="2400" dirty="0" smtClean="0">
                <a:solidFill>
                  <a:schemeClr val="tx1"/>
                </a:solidFill>
              </a:rPr>
              <a:t>$</a:t>
            </a:r>
            <a:r>
              <a:rPr lang="en-US" sz="2400" dirty="0" smtClean="0">
                <a:solidFill>
                  <a:schemeClr val="tx1"/>
                </a:solidFill>
              </a:rPr>
              <a:t>166,000 estimate</a:t>
            </a:r>
            <a:endParaRPr lang="en-US" sz="2400" dirty="0">
              <a:solidFill>
                <a:schemeClr val="tx1"/>
              </a:solidFill>
            </a:endParaRPr>
          </a:p>
          <a:p>
            <a:pPr lvl="1">
              <a:lnSpc>
                <a:spcPct val="80000"/>
              </a:lnSpc>
              <a:buFont typeface="Wingdings" panose="05000000000000000000" pitchFamily="2" charset="2"/>
              <a:buChar char="Ø"/>
            </a:pPr>
            <a:endParaRPr lang="en-US" sz="2400" dirty="0">
              <a:solidFill>
                <a:schemeClr val="tx1"/>
              </a:solidFill>
            </a:endParaRPr>
          </a:p>
          <a:p>
            <a:pPr lvl="1">
              <a:lnSpc>
                <a:spcPct val="80000"/>
              </a:lnSpc>
              <a:buFont typeface="Wingdings" panose="05000000000000000000" pitchFamily="2" charset="2"/>
              <a:buChar char="Ø"/>
            </a:pPr>
            <a:r>
              <a:rPr lang="en-US" sz="2400" dirty="0">
                <a:solidFill>
                  <a:schemeClr val="tx1"/>
                </a:solidFill>
              </a:rPr>
              <a:t>Planning projects a priority for Operating </a:t>
            </a:r>
            <a:r>
              <a:rPr lang="en-US" sz="2400" dirty="0" smtClean="0">
                <a:solidFill>
                  <a:schemeClr val="tx1"/>
                </a:solidFill>
              </a:rPr>
              <a:t>grant</a:t>
            </a:r>
          </a:p>
          <a:p>
            <a:pPr lvl="1">
              <a:lnSpc>
                <a:spcPct val="80000"/>
              </a:lnSpc>
              <a:buFont typeface="Wingdings" panose="05000000000000000000" pitchFamily="2" charset="2"/>
              <a:buChar char="Ø"/>
            </a:pPr>
            <a:endParaRPr lang="en-US" sz="2400" dirty="0" smtClean="0">
              <a:solidFill>
                <a:schemeClr val="tx1"/>
              </a:solidFill>
            </a:endParaRPr>
          </a:p>
          <a:p>
            <a:pPr lvl="1">
              <a:lnSpc>
                <a:spcPct val="80000"/>
              </a:lnSpc>
              <a:buFont typeface="Wingdings" panose="05000000000000000000" pitchFamily="2" charset="2"/>
              <a:buChar char="Ø"/>
            </a:pPr>
            <a:r>
              <a:rPr lang="en-US" sz="2400" dirty="0" smtClean="0">
                <a:solidFill>
                  <a:schemeClr val="tx1"/>
                </a:solidFill>
              </a:rPr>
              <a:t>MSI Operating ends in 2015</a:t>
            </a:r>
            <a:endParaRPr lang="en-US" sz="2400" dirty="0">
              <a:solidFill>
                <a:schemeClr val="tx1"/>
              </a:solidFill>
            </a:endParaRPr>
          </a:p>
          <a:p>
            <a:pPr>
              <a:buFontTx/>
              <a:buNone/>
            </a:pPr>
            <a:endParaRPr lang="en-US" sz="2800" b="1" dirty="0">
              <a:cs typeface="Arial" charset="0"/>
            </a:endParaRPr>
          </a:p>
          <a:p>
            <a:pPr fontAlgn="b">
              <a:spcBef>
                <a:spcPct val="0"/>
              </a:spcBef>
              <a:buFontTx/>
              <a:buNone/>
            </a:pPr>
            <a:endParaRPr lang="en-US" sz="2800" b="1" u="sng" dirty="0">
              <a:cs typeface="Arial" charset="0"/>
            </a:endParaRPr>
          </a:p>
        </p:txBody>
      </p:sp>
    </p:spTree>
    <p:extLst>
      <p:ext uri="{BB962C8B-B14F-4D97-AF65-F5344CB8AC3E}">
        <p14:creationId xmlns:p14="http://schemas.microsoft.com/office/powerpoint/2010/main" val="13190839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idx="4294967295"/>
          </p:nvPr>
        </p:nvSpPr>
        <p:spPr>
          <a:xfrm>
            <a:off x="332656" y="1979712"/>
            <a:ext cx="6172200" cy="5384800"/>
          </a:xfrm>
        </p:spPr>
        <p:txBody>
          <a:bodyPr/>
          <a:lstStyle/>
          <a:p>
            <a:pPr>
              <a:lnSpc>
                <a:spcPct val="90000"/>
              </a:lnSpc>
              <a:buFontTx/>
              <a:buNone/>
            </a:pPr>
            <a:r>
              <a:rPr lang="en-US" sz="2400" b="1" dirty="0" smtClean="0">
                <a:solidFill>
                  <a:schemeClr val="hlink"/>
                </a:solidFill>
              </a:rPr>
              <a:t>2</a:t>
            </a:r>
            <a:r>
              <a:rPr lang="en-US" sz="2400" b="1" dirty="0" smtClean="0">
                <a:solidFill>
                  <a:schemeClr val="hlink"/>
                </a:solidFill>
              </a:rPr>
              <a:t>. PROVINCIAL BASIC MUNICIPAL TRANSPORTATION GRANT (BMTG)</a:t>
            </a:r>
            <a:endParaRPr lang="en-US" sz="2400" b="1" dirty="0">
              <a:solidFill>
                <a:schemeClr val="hlink"/>
              </a:solidFill>
            </a:endParaRPr>
          </a:p>
          <a:p>
            <a:pPr marL="457200" lvl="1" indent="0">
              <a:lnSpc>
                <a:spcPct val="90000"/>
              </a:lnSpc>
              <a:buNone/>
            </a:pPr>
            <a:endParaRPr lang="en-US" sz="2000" dirty="0"/>
          </a:p>
          <a:p>
            <a:pPr lvl="1">
              <a:lnSpc>
                <a:spcPct val="80000"/>
              </a:lnSpc>
              <a:buFont typeface="Wingdings" panose="05000000000000000000" pitchFamily="2" charset="2"/>
              <a:buChar char="Ø"/>
            </a:pPr>
            <a:r>
              <a:rPr lang="en-US" sz="2400" dirty="0">
                <a:solidFill>
                  <a:schemeClr val="tx1"/>
                </a:solidFill>
              </a:rPr>
              <a:t>2013 BMTG $1,055,000</a:t>
            </a:r>
          </a:p>
          <a:p>
            <a:pPr lvl="1">
              <a:lnSpc>
                <a:spcPct val="80000"/>
              </a:lnSpc>
              <a:buFont typeface="Wingdings" panose="05000000000000000000" pitchFamily="2" charset="2"/>
              <a:buChar char="Ø"/>
            </a:pPr>
            <a:endParaRPr lang="en-US" sz="2400" dirty="0">
              <a:solidFill>
                <a:schemeClr val="tx1"/>
              </a:solidFill>
            </a:endParaRPr>
          </a:p>
          <a:p>
            <a:pPr lvl="1">
              <a:lnSpc>
                <a:spcPct val="80000"/>
              </a:lnSpc>
              <a:buFont typeface="Wingdings" panose="05000000000000000000" pitchFamily="2" charset="2"/>
              <a:buChar char="Ø"/>
            </a:pPr>
            <a:r>
              <a:rPr lang="en-US" sz="2400" dirty="0">
                <a:solidFill>
                  <a:schemeClr val="tx1"/>
                </a:solidFill>
              </a:rPr>
              <a:t>East End improvements</a:t>
            </a:r>
            <a:endParaRPr lang="en-US" sz="2400" dirty="0">
              <a:solidFill>
                <a:schemeClr val="tx1"/>
              </a:solidFill>
            </a:endParaRPr>
          </a:p>
          <a:p>
            <a:pPr>
              <a:lnSpc>
                <a:spcPct val="90000"/>
              </a:lnSpc>
              <a:buFontTx/>
              <a:buNone/>
            </a:pPr>
            <a:endParaRPr lang="en-US" sz="1800" b="1" dirty="0">
              <a:solidFill>
                <a:schemeClr val="hlink"/>
              </a:solidFill>
            </a:endParaRPr>
          </a:p>
        </p:txBody>
      </p:sp>
      <p:sp>
        <p:nvSpPr>
          <p:cNvPr id="2" name="Title 1"/>
          <p:cNvSpPr>
            <a:spLocks noGrp="1"/>
          </p:cNvSpPr>
          <p:nvPr>
            <p:ph type="title"/>
          </p:nvPr>
        </p:nvSpPr>
        <p:spPr/>
        <p:txBody>
          <a:bodyPr/>
          <a:lstStyle/>
          <a:p>
            <a:r>
              <a:rPr lang="en-CA" dirty="0" smtClean="0"/>
              <a:t>Grants</a:t>
            </a:r>
            <a:endParaRPr lang="en-CA" dirty="0"/>
          </a:p>
        </p:txBody>
      </p:sp>
    </p:spTree>
    <p:extLst>
      <p:ext uri="{BB962C8B-B14F-4D97-AF65-F5344CB8AC3E}">
        <p14:creationId xmlns:p14="http://schemas.microsoft.com/office/powerpoint/2010/main" val="11160643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idx="4294967295"/>
          </p:nvPr>
        </p:nvSpPr>
        <p:spPr>
          <a:xfrm>
            <a:off x="332656" y="1979712"/>
            <a:ext cx="6172200" cy="5384800"/>
          </a:xfrm>
        </p:spPr>
        <p:txBody>
          <a:bodyPr/>
          <a:lstStyle/>
          <a:p>
            <a:pPr>
              <a:lnSpc>
                <a:spcPct val="90000"/>
              </a:lnSpc>
              <a:buFontTx/>
              <a:buNone/>
            </a:pPr>
            <a:r>
              <a:rPr lang="en-US" sz="2400" b="1" dirty="0" smtClean="0">
                <a:solidFill>
                  <a:schemeClr val="hlink"/>
                </a:solidFill>
              </a:rPr>
              <a:t>FEDERAL </a:t>
            </a:r>
            <a:r>
              <a:rPr lang="en-US" sz="2400" b="1" dirty="0" smtClean="0">
                <a:solidFill>
                  <a:schemeClr val="hlink"/>
                </a:solidFill>
              </a:rPr>
              <a:t>CAPITAL GRANT</a:t>
            </a:r>
          </a:p>
          <a:p>
            <a:pPr>
              <a:lnSpc>
                <a:spcPct val="90000"/>
              </a:lnSpc>
              <a:buFontTx/>
              <a:buNone/>
            </a:pPr>
            <a:r>
              <a:rPr lang="en-US" sz="2400" b="1" dirty="0">
                <a:solidFill>
                  <a:schemeClr val="hlink"/>
                </a:solidFill>
              </a:rPr>
              <a:t>	</a:t>
            </a:r>
            <a:endParaRPr lang="en-US" sz="2400" dirty="0"/>
          </a:p>
          <a:p>
            <a:pPr>
              <a:lnSpc>
                <a:spcPct val="90000"/>
              </a:lnSpc>
              <a:buFont typeface="Wingdings" panose="05000000000000000000" pitchFamily="2" charset="2"/>
              <a:buChar char="Ø"/>
            </a:pPr>
            <a:r>
              <a:rPr lang="en-US" sz="2400" dirty="0"/>
              <a:t>$3,438,320 in Federal </a:t>
            </a:r>
            <a:r>
              <a:rPr lang="en-US" sz="2400" u="sng" dirty="0"/>
              <a:t>New Deal</a:t>
            </a:r>
            <a:r>
              <a:rPr lang="en-US" sz="2400" dirty="0"/>
              <a:t> grants for 2010 to 2014 approved.</a:t>
            </a:r>
          </a:p>
          <a:p>
            <a:pPr>
              <a:lnSpc>
                <a:spcPct val="90000"/>
              </a:lnSpc>
              <a:buFont typeface="Wingdings" panose="05000000000000000000" pitchFamily="2" charset="2"/>
              <a:buChar char="Ø"/>
            </a:pPr>
            <a:endParaRPr lang="en-US" sz="2400" dirty="0"/>
          </a:p>
          <a:p>
            <a:pPr>
              <a:lnSpc>
                <a:spcPct val="90000"/>
              </a:lnSpc>
              <a:buFont typeface="Wingdings" panose="05000000000000000000" pitchFamily="2" charset="2"/>
              <a:buChar char="Ø"/>
            </a:pPr>
            <a:r>
              <a:rPr lang="en-US" sz="2400" dirty="0"/>
              <a:t>$859,580 New </a:t>
            </a:r>
            <a:r>
              <a:rPr lang="en-US" sz="2400" dirty="0" smtClean="0"/>
              <a:t>Deal 2014 </a:t>
            </a:r>
            <a:r>
              <a:rPr lang="en-US" sz="2400" dirty="0"/>
              <a:t>required for </a:t>
            </a:r>
            <a:endParaRPr lang="en-US" sz="2400" dirty="0" smtClean="0"/>
          </a:p>
          <a:p>
            <a:pPr lvl="1">
              <a:lnSpc>
                <a:spcPct val="90000"/>
              </a:lnSpc>
              <a:spcAft>
                <a:spcPts val="600"/>
              </a:spcAft>
              <a:buFont typeface="Arial" panose="020B0604020202020204" pitchFamily="34" charset="0"/>
              <a:buChar char="•"/>
            </a:pPr>
            <a:r>
              <a:rPr lang="en-US" sz="2000" dirty="0" smtClean="0"/>
              <a:t>RancheHouse Road Access</a:t>
            </a:r>
          </a:p>
          <a:p>
            <a:pPr lvl="1">
              <a:lnSpc>
                <a:spcPct val="90000"/>
              </a:lnSpc>
              <a:spcAft>
                <a:spcPts val="600"/>
              </a:spcAft>
              <a:buFont typeface="Arial" panose="020B0604020202020204" pitchFamily="34" charset="0"/>
              <a:buChar char="•"/>
            </a:pPr>
            <a:r>
              <a:rPr lang="en-US" sz="2000" dirty="0" smtClean="0"/>
              <a:t>downtown </a:t>
            </a:r>
            <a:r>
              <a:rPr lang="en-US" sz="2000" dirty="0" err="1" smtClean="0"/>
              <a:t>stormwater</a:t>
            </a:r>
            <a:r>
              <a:rPr lang="en-US" sz="2000" dirty="0" smtClean="0"/>
              <a:t> upgrades</a:t>
            </a:r>
          </a:p>
          <a:p>
            <a:pPr lvl="1">
              <a:lnSpc>
                <a:spcPct val="90000"/>
              </a:lnSpc>
              <a:spcAft>
                <a:spcPts val="600"/>
              </a:spcAft>
              <a:buFont typeface="Arial" panose="020B0604020202020204" pitchFamily="34" charset="0"/>
              <a:buChar char="•"/>
            </a:pPr>
            <a:r>
              <a:rPr lang="en-US" sz="2000" dirty="0" smtClean="0"/>
              <a:t>River Heights storm valve</a:t>
            </a:r>
          </a:p>
          <a:p>
            <a:pPr lvl="1">
              <a:lnSpc>
                <a:spcPct val="90000"/>
              </a:lnSpc>
              <a:spcAft>
                <a:spcPts val="600"/>
              </a:spcAft>
              <a:buFont typeface="Arial" panose="020B0604020202020204" pitchFamily="34" charset="0"/>
              <a:buChar char="•"/>
            </a:pPr>
            <a:r>
              <a:rPr lang="en-US" sz="2000" dirty="0"/>
              <a:t>s</a:t>
            </a:r>
            <a:r>
              <a:rPr lang="en-US" sz="2000" dirty="0" smtClean="0"/>
              <a:t>idewalk infrastructure repairs </a:t>
            </a:r>
          </a:p>
          <a:p>
            <a:pPr marL="457200" lvl="1" indent="0">
              <a:lnSpc>
                <a:spcPct val="90000"/>
              </a:lnSpc>
              <a:buNone/>
            </a:pPr>
            <a:endParaRPr lang="en-US" sz="2000" dirty="0"/>
          </a:p>
          <a:p>
            <a:pPr>
              <a:lnSpc>
                <a:spcPct val="90000"/>
              </a:lnSpc>
              <a:buFontTx/>
              <a:buNone/>
            </a:pPr>
            <a:endParaRPr lang="en-US" sz="1800" b="1" dirty="0">
              <a:solidFill>
                <a:schemeClr val="hlink"/>
              </a:solidFill>
            </a:endParaRPr>
          </a:p>
        </p:txBody>
      </p:sp>
      <p:sp>
        <p:nvSpPr>
          <p:cNvPr id="2" name="Title 1"/>
          <p:cNvSpPr>
            <a:spLocks noGrp="1"/>
          </p:cNvSpPr>
          <p:nvPr>
            <p:ph type="title"/>
          </p:nvPr>
        </p:nvSpPr>
        <p:spPr/>
        <p:txBody>
          <a:bodyPr/>
          <a:lstStyle/>
          <a:p>
            <a:r>
              <a:rPr lang="en-CA" dirty="0" smtClean="0"/>
              <a:t>Federal Capital Grant</a:t>
            </a:r>
            <a:endParaRPr lang="en-CA" dirty="0"/>
          </a:p>
        </p:txBody>
      </p:sp>
    </p:spTree>
    <p:extLst>
      <p:ext uri="{BB962C8B-B14F-4D97-AF65-F5344CB8AC3E}">
        <p14:creationId xmlns:p14="http://schemas.microsoft.com/office/powerpoint/2010/main" val="37564163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Grp="1" noChangeArrowheads="1"/>
          </p:cNvSpPr>
          <p:nvPr>
            <p:ph type="body" idx="4294967295"/>
          </p:nvPr>
        </p:nvSpPr>
        <p:spPr/>
        <p:txBody>
          <a:bodyPr/>
          <a:lstStyle/>
          <a:p>
            <a:pPr>
              <a:lnSpc>
                <a:spcPct val="90000"/>
              </a:lnSpc>
              <a:buFont typeface="Wingdings" panose="05000000000000000000" pitchFamily="2" charset="2"/>
              <a:buChar char="Ø"/>
            </a:pPr>
            <a:r>
              <a:rPr lang="en-US" sz="2800" dirty="0" smtClean="0"/>
              <a:t>Town </a:t>
            </a:r>
            <a:r>
              <a:rPr lang="en-US" sz="2800" dirty="0"/>
              <a:t>Website – October </a:t>
            </a:r>
            <a:r>
              <a:rPr lang="en-US" sz="2800" dirty="0" smtClean="0"/>
              <a:t>29</a:t>
            </a:r>
            <a:endParaRPr lang="en-US" sz="2800" dirty="0"/>
          </a:p>
          <a:p>
            <a:pPr>
              <a:lnSpc>
                <a:spcPct val="90000"/>
              </a:lnSpc>
              <a:buFont typeface="Wingdings" panose="05000000000000000000" pitchFamily="2" charset="2"/>
              <a:buChar char="Ø"/>
            </a:pPr>
            <a:endParaRPr lang="en-US" sz="2800" dirty="0"/>
          </a:p>
          <a:p>
            <a:pPr>
              <a:lnSpc>
                <a:spcPct val="90000"/>
              </a:lnSpc>
              <a:buFont typeface="Wingdings" panose="05000000000000000000" pitchFamily="2" charset="2"/>
              <a:buChar char="Ø"/>
            </a:pPr>
            <a:r>
              <a:rPr lang="en-US" sz="2800" dirty="0"/>
              <a:t>Budget summary published in the Cochrane </a:t>
            </a:r>
            <a:r>
              <a:rPr lang="en-US" sz="2800" dirty="0" smtClean="0"/>
              <a:t>Times </a:t>
            </a:r>
            <a:r>
              <a:rPr lang="en-US" sz="2800" dirty="0"/>
              <a:t>-  </a:t>
            </a:r>
            <a:r>
              <a:rPr lang="en-US" sz="2800" dirty="0" smtClean="0"/>
              <a:t>November 6, 2013</a:t>
            </a:r>
            <a:endParaRPr lang="en-US" sz="2800" dirty="0"/>
          </a:p>
          <a:p>
            <a:pPr>
              <a:lnSpc>
                <a:spcPct val="90000"/>
              </a:lnSpc>
              <a:buFont typeface="Wingdings" panose="05000000000000000000" pitchFamily="2" charset="2"/>
              <a:buChar char="Ø"/>
            </a:pPr>
            <a:endParaRPr lang="en-US" sz="2800" dirty="0"/>
          </a:p>
          <a:p>
            <a:pPr>
              <a:lnSpc>
                <a:spcPct val="90000"/>
              </a:lnSpc>
              <a:buFont typeface="Wingdings" panose="05000000000000000000" pitchFamily="2" charset="2"/>
              <a:buChar char="Ø"/>
            </a:pPr>
            <a:r>
              <a:rPr lang="en-US" sz="2800" dirty="0" smtClean="0"/>
              <a:t>Budget Open House </a:t>
            </a:r>
            <a:r>
              <a:rPr lang="en-US" sz="2800" dirty="0"/>
              <a:t>-  </a:t>
            </a:r>
            <a:r>
              <a:rPr lang="en-US" sz="2800" dirty="0" smtClean="0"/>
              <a:t>November </a:t>
            </a:r>
            <a:r>
              <a:rPr lang="en-US" sz="2800" dirty="0" smtClean="0"/>
              <a:t>18, 2013 </a:t>
            </a:r>
            <a:r>
              <a:rPr lang="en-US" sz="2800" dirty="0" smtClean="0"/>
              <a:t/>
            </a:r>
            <a:br>
              <a:rPr lang="en-US" sz="2800" dirty="0" smtClean="0"/>
            </a:br>
            <a:r>
              <a:rPr lang="en-US" sz="2800" dirty="0" smtClean="0"/>
              <a:t>6pm </a:t>
            </a:r>
            <a:r>
              <a:rPr lang="en-US" sz="2800" dirty="0" smtClean="0"/>
              <a:t>– 8pm</a:t>
            </a:r>
            <a:endParaRPr lang="en-US" sz="2800" dirty="0"/>
          </a:p>
          <a:p>
            <a:pPr>
              <a:lnSpc>
                <a:spcPct val="90000"/>
              </a:lnSpc>
              <a:buFont typeface="Wingdings" panose="05000000000000000000" pitchFamily="2" charset="2"/>
              <a:buChar char="Ø"/>
            </a:pPr>
            <a:endParaRPr lang="en-US" sz="2800" dirty="0"/>
          </a:p>
          <a:p>
            <a:pPr>
              <a:lnSpc>
                <a:spcPct val="90000"/>
              </a:lnSpc>
              <a:buFont typeface="Wingdings" panose="05000000000000000000" pitchFamily="2" charset="2"/>
              <a:buChar char="Ø"/>
            </a:pPr>
            <a:r>
              <a:rPr lang="en-US" sz="2800" dirty="0"/>
              <a:t>Feedback mechanisms provided</a:t>
            </a:r>
          </a:p>
          <a:p>
            <a:pPr lvl="2">
              <a:lnSpc>
                <a:spcPct val="90000"/>
              </a:lnSpc>
            </a:pPr>
            <a:endParaRPr lang="en-US" dirty="0"/>
          </a:p>
        </p:txBody>
      </p:sp>
      <p:sp>
        <p:nvSpPr>
          <p:cNvPr id="2" name="Title 1"/>
          <p:cNvSpPr>
            <a:spLocks noGrp="1"/>
          </p:cNvSpPr>
          <p:nvPr>
            <p:ph type="title"/>
          </p:nvPr>
        </p:nvSpPr>
        <p:spPr/>
        <p:txBody>
          <a:bodyPr/>
          <a:lstStyle/>
          <a:p>
            <a:r>
              <a:rPr lang="en-CA" dirty="0" smtClean="0"/>
              <a:t>Public Engagement</a:t>
            </a:r>
            <a:endParaRPr lang="en-CA" dirty="0"/>
          </a:p>
        </p:txBody>
      </p:sp>
    </p:spTree>
    <p:extLst>
      <p:ext uri="{BB962C8B-B14F-4D97-AF65-F5344CB8AC3E}">
        <p14:creationId xmlns:p14="http://schemas.microsoft.com/office/powerpoint/2010/main" val="30065214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type="body" idx="4294967295"/>
          </p:nvPr>
        </p:nvSpPr>
        <p:spPr>
          <a:xfrm>
            <a:off x="342900" y="1835696"/>
            <a:ext cx="6172200" cy="6241504"/>
          </a:xfrm>
        </p:spPr>
        <p:txBody>
          <a:bodyPr/>
          <a:lstStyle/>
          <a:p>
            <a:pPr lvl="1">
              <a:lnSpc>
                <a:spcPct val="90000"/>
              </a:lnSpc>
              <a:buFont typeface="Wingdings" panose="05000000000000000000" pitchFamily="2" charset="2"/>
              <a:buChar char="Ø"/>
            </a:pPr>
            <a:endParaRPr lang="en-US" sz="2000" dirty="0"/>
          </a:p>
          <a:p>
            <a:pPr>
              <a:lnSpc>
                <a:spcPct val="90000"/>
              </a:lnSpc>
              <a:buFont typeface="Wingdings" panose="05000000000000000000" pitchFamily="2" charset="2"/>
              <a:buChar char="Ø"/>
            </a:pPr>
            <a:r>
              <a:rPr lang="en-US" sz="2800" dirty="0"/>
              <a:t>Process for Budget Questions</a:t>
            </a:r>
          </a:p>
          <a:p>
            <a:pPr>
              <a:lnSpc>
                <a:spcPct val="90000"/>
              </a:lnSpc>
              <a:buFont typeface="Wingdings" panose="05000000000000000000" pitchFamily="2" charset="2"/>
              <a:buChar char="Ø"/>
            </a:pPr>
            <a:endParaRPr lang="en-US" sz="2800" dirty="0"/>
          </a:p>
          <a:p>
            <a:pPr>
              <a:lnSpc>
                <a:spcPct val="90000"/>
              </a:lnSpc>
              <a:buFont typeface="Wingdings" panose="05000000000000000000" pitchFamily="2" charset="2"/>
              <a:buChar char="Ø"/>
            </a:pPr>
            <a:r>
              <a:rPr lang="en-US" sz="2800" dirty="0"/>
              <a:t>Council debates budget </a:t>
            </a:r>
            <a:r>
              <a:rPr lang="en-US" sz="2800" dirty="0" smtClean="0"/>
              <a:t>at Special </a:t>
            </a:r>
            <a:r>
              <a:rPr lang="en-US" sz="2800" dirty="0"/>
              <a:t>Meetings on </a:t>
            </a:r>
            <a:r>
              <a:rPr lang="en-US" sz="2800" dirty="0" smtClean="0"/>
              <a:t>Nov 23, 25, and 26, 2013</a:t>
            </a:r>
          </a:p>
          <a:p>
            <a:pPr>
              <a:lnSpc>
                <a:spcPct val="90000"/>
              </a:lnSpc>
              <a:buFont typeface="Wingdings" panose="05000000000000000000" pitchFamily="2" charset="2"/>
              <a:buChar char="Ø"/>
            </a:pPr>
            <a:endParaRPr lang="en-US" sz="2800" dirty="0" smtClean="0"/>
          </a:p>
          <a:p>
            <a:pPr>
              <a:lnSpc>
                <a:spcPct val="90000"/>
              </a:lnSpc>
              <a:buFont typeface="Wingdings" panose="05000000000000000000" pitchFamily="2" charset="2"/>
              <a:buChar char="Ø"/>
            </a:pPr>
            <a:r>
              <a:rPr lang="en-US" sz="2800" dirty="0" smtClean="0"/>
              <a:t>Budget changes made and final budget prepared for Dec 9 Council meeting</a:t>
            </a:r>
            <a:endParaRPr lang="en-US" sz="2800" dirty="0"/>
          </a:p>
          <a:p>
            <a:pPr>
              <a:lnSpc>
                <a:spcPct val="90000"/>
              </a:lnSpc>
              <a:buFont typeface="Wingdings" panose="05000000000000000000" pitchFamily="2" charset="2"/>
              <a:buChar char="Ø"/>
            </a:pPr>
            <a:endParaRPr lang="en-US" sz="2800" dirty="0"/>
          </a:p>
          <a:p>
            <a:pPr>
              <a:lnSpc>
                <a:spcPct val="90000"/>
              </a:lnSpc>
              <a:buFont typeface="Wingdings" panose="05000000000000000000" pitchFamily="2" charset="2"/>
              <a:buChar char="Ø"/>
            </a:pPr>
            <a:r>
              <a:rPr lang="en-US" sz="2800" dirty="0" smtClean="0"/>
              <a:t>Council approval </a:t>
            </a:r>
            <a:r>
              <a:rPr lang="en-US" sz="2800" dirty="0"/>
              <a:t>of </a:t>
            </a:r>
            <a:r>
              <a:rPr lang="en-US" sz="2800" dirty="0" smtClean="0"/>
              <a:t>2014 Budget</a:t>
            </a:r>
            <a:endParaRPr lang="en-US" sz="2800" dirty="0"/>
          </a:p>
        </p:txBody>
      </p:sp>
      <p:sp>
        <p:nvSpPr>
          <p:cNvPr id="2" name="Title 1"/>
          <p:cNvSpPr>
            <a:spLocks noGrp="1"/>
          </p:cNvSpPr>
          <p:nvPr>
            <p:ph type="title"/>
          </p:nvPr>
        </p:nvSpPr>
        <p:spPr/>
        <p:txBody>
          <a:bodyPr/>
          <a:lstStyle/>
          <a:p>
            <a:r>
              <a:rPr lang="en-CA" dirty="0" smtClean="0"/>
              <a:t>What’s Next</a:t>
            </a:r>
            <a:endParaRPr lang="en-CA" dirty="0"/>
          </a:p>
        </p:txBody>
      </p:sp>
    </p:spTree>
    <p:extLst>
      <p:ext uri="{BB962C8B-B14F-4D97-AF65-F5344CB8AC3E}">
        <p14:creationId xmlns:p14="http://schemas.microsoft.com/office/powerpoint/2010/main" val="6230148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dirty="0"/>
              <a:t>Conclusion</a:t>
            </a:r>
          </a:p>
        </p:txBody>
      </p:sp>
      <p:sp>
        <p:nvSpPr>
          <p:cNvPr id="169987" name="Rectangle 3"/>
          <p:cNvSpPr>
            <a:spLocks noGrp="1" noChangeArrowheads="1"/>
          </p:cNvSpPr>
          <p:nvPr>
            <p:ph type="body" idx="4294967295"/>
          </p:nvPr>
        </p:nvSpPr>
        <p:spPr>
          <a:xfrm>
            <a:off x="342900" y="1835696"/>
            <a:ext cx="6172200" cy="5682704"/>
          </a:xfrm>
        </p:spPr>
        <p:txBody>
          <a:bodyPr/>
          <a:lstStyle/>
          <a:p>
            <a:pPr marL="0" indent="0">
              <a:lnSpc>
                <a:spcPct val="90000"/>
              </a:lnSpc>
              <a:buNone/>
            </a:pPr>
            <a:r>
              <a:rPr lang="en-US" b="1" dirty="0"/>
              <a:t>Administration </a:t>
            </a:r>
            <a:r>
              <a:rPr lang="en-US" b="1" dirty="0" smtClean="0"/>
              <a:t>recommends that…</a:t>
            </a:r>
          </a:p>
          <a:p>
            <a:pPr marL="0" indent="0">
              <a:lnSpc>
                <a:spcPct val="90000"/>
              </a:lnSpc>
              <a:buNone/>
            </a:pPr>
            <a:endParaRPr lang="en-US" dirty="0" smtClean="0"/>
          </a:p>
          <a:p>
            <a:pPr>
              <a:lnSpc>
                <a:spcPct val="90000"/>
              </a:lnSpc>
              <a:buFont typeface="Wingdings" panose="05000000000000000000" pitchFamily="2" charset="2"/>
              <a:buChar char="Ø"/>
            </a:pPr>
            <a:r>
              <a:rPr lang="en-US" sz="2800" dirty="0" smtClean="0"/>
              <a:t>Council </a:t>
            </a:r>
            <a:r>
              <a:rPr lang="en-US" sz="2800" dirty="0"/>
              <a:t>receive the Draft </a:t>
            </a:r>
            <a:r>
              <a:rPr lang="en-US" sz="2800" dirty="0" smtClean="0"/>
              <a:t>2014 </a:t>
            </a:r>
            <a:r>
              <a:rPr lang="en-US" sz="2800" dirty="0"/>
              <a:t>Operating and Capital Budgets as </a:t>
            </a:r>
            <a:r>
              <a:rPr lang="en-US" sz="2800" dirty="0" smtClean="0"/>
              <a:t>information; </a:t>
            </a:r>
          </a:p>
          <a:p>
            <a:pPr>
              <a:lnSpc>
                <a:spcPct val="90000"/>
              </a:lnSpc>
              <a:buFont typeface="Wingdings" panose="05000000000000000000" pitchFamily="2" charset="2"/>
              <a:buChar char="Ø"/>
            </a:pPr>
            <a:endParaRPr lang="en-US" sz="2800" dirty="0"/>
          </a:p>
          <a:p>
            <a:pPr algn="ctr">
              <a:lnSpc>
                <a:spcPct val="90000"/>
              </a:lnSpc>
              <a:buFontTx/>
              <a:buNone/>
            </a:pPr>
            <a:r>
              <a:rPr lang="en-US" sz="2800" dirty="0"/>
              <a:t>a</a:t>
            </a:r>
            <a:r>
              <a:rPr lang="en-US" sz="2800" dirty="0" smtClean="0"/>
              <a:t>nd</a:t>
            </a:r>
          </a:p>
          <a:p>
            <a:pPr algn="ctr">
              <a:lnSpc>
                <a:spcPct val="90000"/>
              </a:lnSpc>
              <a:buFontTx/>
              <a:buNone/>
            </a:pPr>
            <a:endParaRPr lang="en-US" sz="2800" dirty="0"/>
          </a:p>
          <a:p>
            <a:pPr>
              <a:lnSpc>
                <a:spcPct val="90000"/>
              </a:lnSpc>
              <a:buFont typeface="Wingdings" panose="05000000000000000000" pitchFamily="2" charset="2"/>
              <a:buChar char="Ø"/>
            </a:pPr>
            <a:r>
              <a:rPr lang="en-US" sz="2800" dirty="0" smtClean="0"/>
              <a:t>Schedule a Special Meeting November 23; 25 &amp; 26, 2013 to deliberate the 2014 budget.</a:t>
            </a:r>
            <a:endParaRPr lang="en-US" sz="2800" dirty="0"/>
          </a:p>
          <a:p>
            <a:pPr>
              <a:lnSpc>
                <a:spcPct val="90000"/>
              </a:lnSpc>
              <a:buFontTx/>
              <a:buNone/>
            </a:pPr>
            <a:endParaRPr lang="en-US" dirty="0"/>
          </a:p>
          <a:p>
            <a:pPr>
              <a:lnSpc>
                <a:spcPct val="90000"/>
              </a:lnSpc>
              <a:buFontTx/>
              <a:buNone/>
            </a:pPr>
            <a:endParaRPr lang="en-US" dirty="0"/>
          </a:p>
        </p:txBody>
      </p:sp>
    </p:spTree>
    <p:extLst>
      <p:ext uri="{BB962C8B-B14F-4D97-AF65-F5344CB8AC3E}">
        <p14:creationId xmlns:p14="http://schemas.microsoft.com/office/powerpoint/2010/main" val="2894700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Rectangle 2"/>
          <p:cNvSpPr>
            <a:spLocks noGrp="1" noChangeArrowheads="1"/>
          </p:cNvSpPr>
          <p:nvPr>
            <p:ph type="title"/>
          </p:nvPr>
        </p:nvSpPr>
        <p:spPr>
          <a:xfrm>
            <a:off x="342900" y="107504"/>
            <a:ext cx="6172200" cy="1524000"/>
          </a:xfrm>
        </p:spPr>
        <p:txBody>
          <a:bodyPr/>
          <a:lstStyle/>
          <a:p>
            <a:r>
              <a:rPr lang="en-US" dirty="0" smtClean="0"/>
              <a:t>Strategic Plan and Budget </a:t>
            </a:r>
            <a:r>
              <a:rPr lang="en-US" dirty="0"/>
              <a:t>Process</a:t>
            </a:r>
          </a:p>
        </p:txBody>
      </p:sp>
      <p:graphicFrame>
        <p:nvGraphicFramePr>
          <p:cNvPr id="30" name="Diagram 29"/>
          <p:cNvGraphicFramePr/>
          <p:nvPr>
            <p:extLst>
              <p:ext uri="{D42A27DB-BD31-4B8C-83A1-F6EECF244321}">
                <p14:modId xmlns:p14="http://schemas.microsoft.com/office/powerpoint/2010/main" val="515174922"/>
              </p:ext>
            </p:extLst>
          </p:nvPr>
        </p:nvGraphicFramePr>
        <p:xfrm>
          <a:off x="116632" y="1835696"/>
          <a:ext cx="6480720"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3284984" y="2915816"/>
            <a:ext cx="1296144" cy="369332"/>
          </a:xfrm>
          <a:prstGeom prst="rect">
            <a:avLst/>
          </a:prstGeom>
          <a:noFill/>
        </p:spPr>
        <p:txBody>
          <a:bodyPr wrap="square" rtlCol="0">
            <a:spAutoFit/>
          </a:bodyPr>
          <a:lstStyle/>
          <a:p>
            <a:r>
              <a:rPr lang="en-CA" dirty="0" smtClean="0"/>
              <a:t>Mar/April</a:t>
            </a:r>
            <a:endParaRPr lang="en-CA" dirty="0"/>
          </a:p>
        </p:txBody>
      </p:sp>
      <p:sp>
        <p:nvSpPr>
          <p:cNvPr id="5" name="TextBox 4"/>
          <p:cNvSpPr txBox="1"/>
          <p:nvPr/>
        </p:nvSpPr>
        <p:spPr>
          <a:xfrm>
            <a:off x="4581128" y="3897718"/>
            <a:ext cx="800472" cy="369332"/>
          </a:xfrm>
          <a:prstGeom prst="rect">
            <a:avLst/>
          </a:prstGeom>
          <a:noFill/>
        </p:spPr>
        <p:txBody>
          <a:bodyPr wrap="square" rtlCol="0">
            <a:spAutoFit/>
          </a:bodyPr>
          <a:lstStyle/>
          <a:p>
            <a:r>
              <a:rPr lang="en-CA" dirty="0" smtClean="0"/>
              <a:t>May</a:t>
            </a:r>
            <a:endParaRPr lang="en-CA" dirty="0"/>
          </a:p>
        </p:txBody>
      </p:sp>
      <p:sp>
        <p:nvSpPr>
          <p:cNvPr id="6" name="TextBox 5"/>
          <p:cNvSpPr txBox="1"/>
          <p:nvPr/>
        </p:nvSpPr>
        <p:spPr>
          <a:xfrm>
            <a:off x="4581128" y="5188714"/>
            <a:ext cx="817193" cy="369332"/>
          </a:xfrm>
          <a:prstGeom prst="rect">
            <a:avLst/>
          </a:prstGeom>
          <a:noFill/>
        </p:spPr>
        <p:txBody>
          <a:bodyPr wrap="square" rtlCol="0">
            <a:spAutoFit/>
          </a:bodyPr>
          <a:lstStyle/>
          <a:p>
            <a:r>
              <a:rPr lang="en-CA" dirty="0" smtClean="0"/>
              <a:t>June</a:t>
            </a:r>
            <a:endParaRPr lang="en-CA" dirty="0"/>
          </a:p>
        </p:txBody>
      </p:sp>
      <p:sp>
        <p:nvSpPr>
          <p:cNvPr id="7" name="TextBox 6"/>
          <p:cNvSpPr txBox="1"/>
          <p:nvPr/>
        </p:nvSpPr>
        <p:spPr>
          <a:xfrm>
            <a:off x="1935383" y="5925449"/>
            <a:ext cx="1296144" cy="369332"/>
          </a:xfrm>
          <a:prstGeom prst="rect">
            <a:avLst/>
          </a:prstGeom>
          <a:noFill/>
        </p:spPr>
        <p:txBody>
          <a:bodyPr wrap="square" rtlCol="0">
            <a:spAutoFit/>
          </a:bodyPr>
          <a:lstStyle/>
          <a:p>
            <a:r>
              <a:rPr lang="en-CA" dirty="0" smtClean="0"/>
              <a:t>Sept/Oct</a:t>
            </a:r>
            <a:endParaRPr lang="en-CA" dirty="0"/>
          </a:p>
        </p:txBody>
      </p:sp>
      <p:sp>
        <p:nvSpPr>
          <p:cNvPr id="8" name="TextBox 7"/>
          <p:cNvSpPr txBox="1"/>
          <p:nvPr/>
        </p:nvSpPr>
        <p:spPr>
          <a:xfrm>
            <a:off x="1700808" y="5159353"/>
            <a:ext cx="1296144" cy="369332"/>
          </a:xfrm>
          <a:prstGeom prst="rect">
            <a:avLst/>
          </a:prstGeom>
          <a:noFill/>
        </p:spPr>
        <p:txBody>
          <a:bodyPr wrap="square" rtlCol="0">
            <a:spAutoFit/>
          </a:bodyPr>
          <a:lstStyle/>
          <a:p>
            <a:r>
              <a:rPr lang="en-CA" dirty="0" smtClean="0"/>
              <a:t>Oct 28</a:t>
            </a:r>
            <a:endParaRPr lang="en-CA" dirty="0"/>
          </a:p>
        </p:txBody>
      </p:sp>
      <p:sp>
        <p:nvSpPr>
          <p:cNvPr id="9" name="TextBox 8"/>
          <p:cNvSpPr txBox="1"/>
          <p:nvPr/>
        </p:nvSpPr>
        <p:spPr>
          <a:xfrm>
            <a:off x="2061970" y="3247319"/>
            <a:ext cx="1296144" cy="369332"/>
          </a:xfrm>
          <a:prstGeom prst="rect">
            <a:avLst/>
          </a:prstGeom>
          <a:noFill/>
        </p:spPr>
        <p:txBody>
          <a:bodyPr wrap="square" rtlCol="0">
            <a:spAutoFit/>
          </a:bodyPr>
          <a:lstStyle/>
          <a:p>
            <a:r>
              <a:rPr lang="en-CA" dirty="0" smtClean="0"/>
              <a:t>Dec 9</a:t>
            </a:r>
            <a:endParaRPr lang="en-CA" dirty="0"/>
          </a:p>
        </p:txBody>
      </p:sp>
      <p:sp>
        <p:nvSpPr>
          <p:cNvPr id="10" name="TextBox 9"/>
          <p:cNvSpPr txBox="1"/>
          <p:nvPr/>
        </p:nvSpPr>
        <p:spPr>
          <a:xfrm>
            <a:off x="3933056" y="5908794"/>
            <a:ext cx="1296144" cy="369332"/>
          </a:xfrm>
          <a:prstGeom prst="rect">
            <a:avLst/>
          </a:prstGeom>
          <a:noFill/>
        </p:spPr>
        <p:txBody>
          <a:bodyPr wrap="square" rtlCol="0">
            <a:spAutoFit/>
          </a:bodyPr>
          <a:lstStyle/>
          <a:p>
            <a:r>
              <a:rPr lang="en-CA" dirty="0" smtClean="0"/>
              <a:t>June/July</a:t>
            </a:r>
            <a:endParaRPr lang="en-CA" dirty="0"/>
          </a:p>
        </p:txBody>
      </p:sp>
      <p:sp>
        <p:nvSpPr>
          <p:cNvPr id="11" name="TextBox 10"/>
          <p:cNvSpPr txBox="1"/>
          <p:nvPr/>
        </p:nvSpPr>
        <p:spPr>
          <a:xfrm>
            <a:off x="1645568" y="3959361"/>
            <a:ext cx="1495400" cy="369332"/>
          </a:xfrm>
          <a:prstGeom prst="rect">
            <a:avLst/>
          </a:prstGeom>
          <a:noFill/>
        </p:spPr>
        <p:txBody>
          <a:bodyPr wrap="square" rtlCol="0">
            <a:spAutoFit/>
          </a:bodyPr>
          <a:lstStyle/>
          <a:p>
            <a:r>
              <a:rPr lang="en-CA" dirty="0" smtClean="0"/>
              <a:t>Oct/Nov</a:t>
            </a:r>
            <a:endParaRPr lang="en-CA" dirty="0"/>
          </a:p>
        </p:txBody>
      </p:sp>
    </p:spTree>
    <p:extLst>
      <p:ext uri="{BB962C8B-B14F-4D97-AF65-F5344CB8AC3E}">
        <p14:creationId xmlns:p14="http://schemas.microsoft.com/office/powerpoint/2010/main" val="3413408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2"/>
          <p:cNvSpPr>
            <a:spLocks noGrp="1" noChangeArrowheads="1"/>
          </p:cNvSpPr>
          <p:nvPr>
            <p:ph type="title"/>
          </p:nvPr>
        </p:nvSpPr>
        <p:spPr/>
        <p:txBody>
          <a:bodyPr/>
          <a:lstStyle/>
          <a:p>
            <a:r>
              <a:rPr lang="en-US" dirty="0" smtClean="0"/>
              <a:t>2014 Strategic Plan</a:t>
            </a:r>
            <a:endParaRPr lang="en-US" dirty="0"/>
          </a:p>
        </p:txBody>
      </p:sp>
      <p:sp>
        <p:nvSpPr>
          <p:cNvPr id="229380" name="Rectangle 3"/>
          <p:cNvSpPr>
            <a:spLocks noGrp="1" noChangeArrowheads="1"/>
          </p:cNvSpPr>
          <p:nvPr>
            <p:ph type="body" idx="4294967295"/>
          </p:nvPr>
        </p:nvSpPr>
        <p:spPr>
          <a:xfrm>
            <a:off x="381000" y="1828800"/>
            <a:ext cx="6172200" cy="5983560"/>
          </a:xfrm>
        </p:spPr>
        <p:txBody>
          <a:bodyPr/>
          <a:lstStyle/>
          <a:p>
            <a:pPr marL="0" indent="0">
              <a:lnSpc>
                <a:spcPct val="80000"/>
              </a:lnSpc>
              <a:buNone/>
            </a:pPr>
            <a:r>
              <a:rPr lang="en-CA" sz="2800" dirty="0"/>
              <a:t>Strategic </a:t>
            </a:r>
            <a:r>
              <a:rPr lang="en-CA" sz="2800" dirty="0" smtClean="0"/>
              <a:t>Planning </a:t>
            </a:r>
            <a:r>
              <a:rPr lang="en-CA" sz="2800" dirty="0"/>
              <a:t>session </a:t>
            </a:r>
            <a:r>
              <a:rPr lang="en-CA" sz="2800" dirty="0" smtClean="0"/>
              <a:t>held spring </a:t>
            </a:r>
            <a:r>
              <a:rPr lang="en-CA" sz="2800" dirty="0"/>
              <a:t>2013</a:t>
            </a:r>
          </a:p>
          <a:p>
            <a:pPr>
              <a:buFont typeface="Arial" pitchFamily="34" charset="0"/>
              <a:buChar char="•"/>
            </a:pPr>
            <a:endParaRPr lang="en-CA" sz="2000" dirty="0" smtClean="0"/>
          </a:p>
          <a:p>
            <a:pPr>
              <a:buFont typeface="Wingdings" panose="05000000000000000000" pitchFamily="2" charset="2"/>
              <a:buChar char="Ø"/>
            </a:pPr>
            <a:r>
              <a:rPr lang="en-CA" sz="2800" dirty="0" smtClean="0"/>
              <a:t>Updated Ten Year Financial Strategy</a:t>
            </a:r>
          </a:p>
          <a:p>
            <a:pPr>
              <a:buFont typeface="Wingdings" panose="05000000000000000000" pitchFamily="2" charset="2"/>
              <a:buChar char="Ø"/>
            </a:pPr>
            <a:endParaRPr lang="en-CA" sz="2400" dirty="0"/>
          </a:p>
          <a:p>
            <a:pPr>
              <a:buFont typeface="Wingdings" panose="05000000000000000000" pitchFamily="2" charset="2"/>
              <a:buChar char="Ø"/>
            </a:pPr>
            <a:r>
              <a:rPr lang="en-CA" sz="2800" dirty="0" smtClean="0"/>
              <a:t>Identified </a:t>
            </a:r>
            <a:r>
              <a:rPr lang="en-CA" sz="2800" dirty="0"/>
              <a:t>Council’s </a:t>
            </a:r>
            <a:r>
              <a:rPr lang="en-CA" sz="2800" dirty="0" smtClean="0"/>
              <a:t>2014 </a:t>
            </a:r>
            <a:r>
              <a:rPr lang="en-CA" sz="2800" dirty="0"/>
              <a:t>top </a:t>
            </a:r>
            <a:r>
              <a:rPr lang="en-CA" sz="2800" dirty="0" smtClean="0"/>
              <a:t>priorities:</a:t>
            </a:r>
            <a:endParaRPr lang="en-CA" sz="2400" dirty="0"/>
          </a:p>
          <a:p>
            <a:pPr marL="1428750" lvl="2" indent="-514350">
              <a:lnSpc>
                <a:spcPct val="150000"/>
              </a:lnSpc>
              <a:buFont typeface="+mj-lt"/>
              <a:buAutoNum type="arabicPeriod"/>
            </a:pPr>
            <a:r>
              <a:rPr lang="en-CA" sz="2000" dirty="0" smtClean="0"/>
              <a:t>Aquatic Centre</a:t>
            </a:r>
            <a:endParaRPr lang="en-CA" sz="2000" dirty="0"/>
          </a:p>
          <a:p>
            <a:pPr marL="1428750" lvl="2" indent="-514350">
              <a:lnSpc>
                <a:spcPct val="150000"/>
              </a:lnSpc>
              <a:buFont typeface="+mj-lt"/>
              <a:buAutoNum type="arabicPeriod"/>
            </a:pPr>
            <a:r>
              <a:rPr lang="en-CA" sz="2000" dirty="0" smtClean="0"/>
              <a:t>Economic </a:t>
            </a:r>
            <a:r>
              <a:rPr lang="en-CA" sz="2000" dirty="0"/>
              <a:t>Development</a:t>
            </a:r>
          </a:p>
          <a:p>
            <a:pPr marL="1428750" lvl="2" indent="-514350">
              <a:lnSpc>
                <a:spcPct val="150000"/>
              </a:lnSpc>
              <a:buFont typeface="+mj-lt"/>
              <a:buAutoNum type="arabicPeriod"/>
            </a:pPr>
            <a:r>
              <a:rPr lang="en-CA" sz="2000" dirty="0" smtClean="0"/>
              <a:t>Renewable Energy Framework</a:t>
            </a:r>
            <a:endParaRPr lang="en-US" sz="2000" dirty="0"/>
          </a:p>
          <a:p>
            <a:pPr>
              <a:lnSpc>
                <a:spcPct val="80000"/>
              </a:lnSpc>
            </a:pPr>
            <a:endParaRPr lang="en-US" sz="2000" dirty="0"/>
          </a:p>
        </p:txBody>
      </p:sp>
    </p:spTree>
    <p:extLst>
      <p:ext uri="{BB962C8B-B14F-4D97-AF65-F5344CB8AC3E}">
        <p14:creationId xmlns:p14="http://schemas.microsoft.com/office/powerpoint/2010/main" val="3277516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Rectangle 2"/>
          <p:cNvSpPr>
            <a:spLocks noGrp="1" noChangeArrowheads="1"/>
          </p:cNvSpPr>
          <p:nvPr>
            <p:ph type="title"/>
          </p:nvPr>
        </p:nvSpPr>
        <p:spPr/>
        <p:txBody>
          <a:bodyPr/>
          <a:lstStyle/>
          <a:p>
            <a:r>
              <a:rPr lang="en-US" dirty="0" smtClean="0"/>
              <a:t>2014 Strategic </a:t>
            </a:r>
            <a:r>
              <a:rPr lang="en-US" dirty="0"/>
              <a:t>Plan</a:t>
            </a:r>
          </a:p>
        </p:txBody>
      </p:sp>
      <p:sp>
        <p:nvSpPr>
          <p:cNvPr id="226308" name="Rectangle 3"/>
          <p:cNvSpPr>
            <a:spLocks noGrp="1" noChangeArrowheads="1"/>
          </p:cNvSpPr>
          <p:nvPr>
            <p:ph type="body" idx="4294967295"/>
          </p:nvPr>
        </p:nvSpPr>
        <p:spPr>
          <a:xfrm>
            <a:off x="342900" y="1835696"/>
            <a:ext cx="6172200" cy="5904656"/>
          </a:xfrm>
        </p:spPr>
        <p:txBody>
          <a:bodyPr/>
          <a:lstStyle/>
          <a:p>
            <a:pPr>
              <a:buFontTx/>
              <a:buNone/>
            </a:pPr>
            <a:r>
              <a:rPr lang="en-US" sz="2800" dirty="0"/>
              <a:t>Example Business Plan actions</a:t>
            </a:r>
          </a:p>
          <a:p>
            <a:pPr>
              <a:buFontTx/>
              <a:buNone/>
            </a:pPr>
            <a:r>
              <a:rPr lang="en-US" sz="2800" dirty="0"/>
              <a:t>to achieve Strategic </a:t>
            </a:r>
            <a:r>
              <a:rPr lang="en-US" sz="2800" dirty="0" smtClean="0"/>
              <a:t>Plan:</a:t>
            </a:r>
          </a:p>
          <a:p>
            <a:pPr>
              <a:buFontTx/>
              <a:buNone/>
            </a:pPr>
            <a:endParaRPr lang="en-US" sz="2000" dirty="0"/>
          </a:p>
          <a:p>
            <a:pPr>
              <a:lnSpc>
                <a:spcPct val="150000"/>
              </a:lnSpc>
              <a:buFont typeface="Wingdings" panose="05000000000000000000" pitchFamily="2" charset="2"/>
              <a:buChar char="Ø"/>
            </a:pPr>
            <a:r>
              <a:rPr lang="en-US" sz="2400" dirty="0" smtClean="0"/>
              <a:t>Implement Economic Development Strategy</a:t>
            </a:r>
          </a:p>
          <a:p>
            <a:pPr>
              <a:lnSpc>
                <a:spcPct val="150000"/>
              </a:lnSpc>
              <a:buFont typeface="Wingdings" panose="05000000000000000000" pitchFamily="2" charset="2"/>
              <a:buChar char="Ø"/>
            </a:pPr>
            <a:r>
              <a:rPr lang="en-US" sz="2400" dirty="0"/>
              <a:t>F</a:t>
            </a:r>
            <a:r>
              <a:rPr lang="en-US" sz="2400" dirty="0" smtClean="0"/>
              <a:t>undraising for </a:t>
            </a:r>
            <a:r>
              <a:rPr lang="en-US" sz="2400" dirty="0"/>
              <a:t>Aquatic, </a:t>
            </a:r>
            <a:r>
              <a:rPr lang="en-US" sz="2400" dirty="0" smtClean="0"/>
              <a:t>Curling, Arts</a:t>
            </a:r>
            <a:r>
              <a:rPr lang="en-US" sz="2400" dirty="0"/>
              <a:t>, </a:t>
            </a:r>
            <a:r>
              <a:rPr lang="en-US" sz="2400" dirty="0" smtClean="0"/>
              <a:t>and Outdoor Fields</a:t>
            </a:r>
            <a:endParaRPr lang="en-US" sz="2400" dirty="0"/>
          </a:p>
          <a:p>
            <a:pPr>
              <a:lnSpc>
                <a:spcPct val="150000"/>
              </a:lnSpc>
              <a:buFont typeface="Wingdings" panose="05000000000000000000" pitchFamily="2" charset="2"/>
              <a:buChar char="Ø"/>
            </a:pPr>
            <a:r>
              <a:rPr lang="en-US" sz="2400" dirty="0"/>
              <a:t>Complete Riverfront Park</a:t>
            </a:r>
          </a:p>
          <a:p>
            <a:pPr>
              <a:lnSpc>
                <a:spcPct val="150000"/>
              </a:lnSpc>
              <a:buFont typeface="Wingdings" panose="05000000000000000000" pitchFamily="2" charset="2"/>
              <a:buChar char="Ø"/>
            </a:pPr>
            <a:r>
              <a:rPr lang="en-US" sz="2400" dirty="0"/>
              <a:t>Complete Multimodal Transportation Plan</a:t>
            </a:r>
          </a:p>
          <a:p>
            <a:pPr lvl="1">
              <a:buFontTx/>
              <a:buNone/>
            </a:pPr>
            <a:endParaRPr lang="en-US" sz="2300" dirty="0"/>
          </a:p>
          <a:p>
            <a:pPr lvl="1">
              <a:buFontTx/>
              <a:buNone/>
            </a:pPr>
            <a:endParaRPr lang="en-US" sz="2300" dirty="0"/>
          </a:p>
          <a:p>
            <a:pPr lvl="1" algn="r">
              <a:buFontTx/>
              <a:buNone/>
            </a:pPr>
            <a:endParaRPr lang="en-US" sz="2300" dirty="0"/>
          </a:p>
        </p:txBody>
      </p:sp>
    </p:spTree>
    <p:extLst>
      <p:ext uri="{BB962C8B-B14F-4D97-AF65-F5344CB8AC3E}">
        <p14:creationId xmlns:p14="http://schemas.microsoft.com/office/powerpoint/2010/main" val="3638498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2"/>
          <p:cNvSpPr>
            <a:spLocks noGrp="1" noChangeArrowheads="1"/>
          </p:cNvSpPr>
          <p:nvPr>
            <p:ph type="title"/>
          </p:nvPr>
        </p:nvSpPr>
        <p:spPr/>
        <p:txBody>
          <a:bodyPr/>
          <a:lstStyle/>
          <a:p>
            <a:r>
              <a:rPr lang="en-US" dirty="0" smtClean="0"/>
              <a:t>2014 Strategic </a:t>
            </a:r>
            <a:r>
              <a:rPr lang="en-US" dirty="0"/>
              <a:t>Plan</a:t>
            </a:r>
          </a:p>
        </p:txBody>
      </p:sp>
      <p:sp>
        <p:nvSpPr>
          <p:cNvPr id="227332" name="Rectangle 3"/>
          <p:cNvSpPr>
            <a:spLocks noGrp="1" noChangeArrowheads="1"/>
          </p:cNvSpPr>
          <p:nvPr>
            <p:ph type="body" idx="4294967295"/>
          </p:nvPr>
        </p:nvSpPr>
        <p:spPr/>
        <p:txBody>
          <a:bodyPr/>
          <a:lstStyle/>
          <a:p>
            <a:pPr>
              <a:spcAft>
                <a:spcPts val="600"/>
              </a:spcAft>
              <a:buFontTx/>
              <a:buNone/>
            </a:pPr>
            <a:r>
              <a:rPr lang="en-US" sz="2800" dirty="0"/>
              <a:t>Example Business Plan actions</a:t>
            </a:r>
          </a:p>
          <a:p>
            <a:pPr>
              <a:spcAft>
                <a:spcPts val="600"/>
              </a:spcAft>
              <a:buFontTx/>
              <a:buNone/>
            </a:pPr>
            <a:r>
              <a:rPr lang="en-US" sz="2800" dirty="0"/>
              <a:t>to achieve Strategic Plan</a:t>
            </a:r>
          </a:p>
          <a:p>
            <a:pPr lvl="1">
              <a:spcAft>
                <a:spcPts val="600"/>
              </a:spcAft>
              <a:buFont typeface="Wingdings" panose="05000000000000000000" pitchFamily="2" charset="2"/>
              <a:buChar char="Ø"/>
            </a:pPr>
            <a:r>
              <a:rPr lang="en-US" dirty="0" smtClean="0"/>
              <a:t>Design and construct new Police station </a:t>
            </a:r>
            <a:endParaRPr lang="en-US" dirty="0"/>
          </a:p>
          <a:p>
            <a:pPr lvl="1">
              <a:spcAft>
                <a:spcPts val="600"/>
              </a:spcAft>
              <a:buFont typeface="Wingdings" panose="05000000000000000000" pitchFamily="2" charset="2"/>
              <a:buChar char="Ø"/>
            </a:pPr>
            <a:r>
              <a:rPr lang="en-US" dirty="0" smtClean="0"/>
              <a:t>Conduct a Community Survey</a:t>
            </a:r>
          </a:p>
          <a:p>
            <a:pPr lvl="1">
              <a:spcAft>
                <a:spcPts val="600"/>
              </a:spcAft>
              <a:buFont typeface="Wingdings" panose="05000000000000000000" pitchFamily="2" charset="2"/>
              <a:buChar char="Ø"/>
            </a:pPr>
            <a:r>
              <a:rPr lang="en-US" dirty="0" smtClean="0"/>
              <a:t>Prepare  Renewable Energy Framework</a:t>
            </a:r>
            <a:endParaRPr lang="en-US" dirty="0"/>
          </a:p>
          <a:p>
            <a:pPr lvl="1">
              <a:spcAft>
                <a:spcPts val="600"/>
              </a:spcAft>
              <a:buFont typeface="Wingdings" panose="05000000000000000000" pitchFamily="2" charset="2"/>
              <a:buChar char="Ø"/>
            </a:pPr>
            <a:r>
              <a:rPr lang="en-US" dirty="0" smtClean="0"/>
              <a:t>Update Land Use Bylaw</a:t>
            </a:r>
            <a:endParaRPr lang="en-US" dirty="0"/>
          </a:p>
          <a:p>
            <a:pPr lvl="1">
              <a:spcAft>
                <a:spcPts val="600"/>
              </a:spcAft>
              <a:buFontTx/>
              <a:buChar char="•"/>
            </a:pPr>
            <a:endParaRPr lang="en-US" dirty="0"/>
          </a:p>
          <a:p>
            <a:pPr lvl="1">
              <a:spcAft>
                <a:spcPts val="600"/>
              </a:spcAft>
              <a:buFontTx/>
              <a:buNone/>
            </a:pPr>
            <a:endParaRPr lang="en-US" sz="2300" dirty="0"/>
          </a:p>
          <a:p>
            <a:pPr lvl="1">
              <a:spcAft>
                <a:spcPts val="600"/>
              </a:spcAft>
              <a:buFontTx/>
              <a:buNone/>
            </a:pPr>
            <a:endParaRPr lang="en-US" sz="2300" dirty="0"/>
          </a:p>
        </p:txBody>
      </p:sp>
    </p:spTree>
    <p:extLst>
      <p:ext uri="{BB962C8B-B14F-4D97-AF65-F5344CB8AC3E}">
        <p14:creationId xmlns:p14="http://schemas.microsoft.com/office/powerpoint/2010/main" val="1492717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vert">
  <a:themeElements>
    <a:clrScheme name="Presentation v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 ver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v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ve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ve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ve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ve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ve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 ve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 ve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 ve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 ve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 ve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 ve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2470</TotalTime>
  <Words>2599</Words>
  <Application>Microsoft Office PowerPoint</Application>
  <PresentationFormat>On-screen Show (4:3)</PresentationFormat>
  <Paragraphs>567</Paragraphs>
  <Slides>56</Slides>
  <Notes>16</Notes>
  <HiddenSlides>1</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Presentation vert</vt:lpstr>
      <vt:lpstr>PowerPoint Presentation</vt:lpstr>
      <vt:lpstr>Agenda</vt:lpstr>
      <vt:lpstr>Introduction</vt:lpstr>
      <vt:lpstr>PowerPoint Presentation</vt:lpstr>
      <vt:lpstr>PowerPoint Presentation</vt:lpstr>
      <vt:lpstr>Strategic Plan and Budget Process</vt:lpstr>
      <vt:lpstr>2014 Strategic Plan</vt:lpstr>
      <vt:lpstr>2014 Strategic Plan</vt:lpstr>
      <vt:lpstr>2014 Strategic Plan</vt:lpstr>
      <vt:lpstr>Introduction</vt:lpstr>
      <vt:lpstr>Introduction</vt:lpstr>
      <vt:lpstr>Introduction</vt:lpstr>
      <vt:lpstr>Introduction</vt:lpstr>
      <vt:lpstr>Introduction</vt:lpstr>
      <vt:lpstr>Introduction</vt:lpstr>
      <vt:lpstr>Introduction</vt:lpstr>
      <vt:lpstr>2014 Draft Budget Highlights</vt:lpstr>
      <vt:lpstr>Draft Budget Highlights</vt:lpstr>
      <vt:lpstr>Draft Budget Highlights</vt:lpstr>
      <vt:lpstr>Draft Budget Highlights</vt:lpstr>
      <vt:lpstr>Draft Budget Highlights</vt:lpstr>
      <vt:lpstr>Workforce</vt:lpstr>
      <vt:lpstr>Workforce</vt:lpstr>
      <vt:lpstr>Workforce</vt:lpstr>
      <vt:lpstr>Workforce</vt:lpstr>
      <vt:lpstr>Workforce</vt:lpstr>
      <vt:lpstr>Workforce</vt:lpstr>
      <vt:lpstr>Workforce</vt:lpstr>
      <vt:lpstr>Workforce</vt:lpstr>
      <vt:lpstr>Workforce</vt:lpstr>
      <vt:lpstr>Workforce</vt:lpstr>
      <vt:lpstr>Workforce</vt:lpstr>
      <vt:lpstr>2014 Draft Operating Budget</vt:lpstr>
      <vt:lpstr>2014 Draft Operating Budget</vt:lpstr>
      <vt:lpstr>Draft Operating Budget</vt:lpstr>
      <vt:lpstr>Draft Operating Budget</vt:lpstr>
      <vt:lpstr>Draft Operating Budget</vt:lpstr>
      <vt:lpstr>Draft Operating Budget</vt:lpstr>
      <vt:lpstr>Community Grants &amp; Library </vt:lpstr>
      <vt:lpstr>Property Tax Impacts</vt:lpstr>
      <vt:lpstr>Property Tax Impacts</vt:lpstr>
      <vt:lpstr>Property Tax Impacts</vt:lpstr>
      <vt:lpstr>Draft Capital Budget</vt:lpstr>
      <vt:lpstr>Draft Capital Budget</vt:lpstr>
      <vt:lpstr>Draft Capital Budget</vt:lpstr>
      <vt:lpstr>Debt Limit</vt:lpstr>
      <vt:lpstr>Debt Limit</vt:lpstr>
      <vt:lpstr>Grants</vt:lpstr>
      <vt:lpstr>Provincial Capital Grants</vt:lpstr>
      <vt:lpstr>Provincial Capital Grants</vt:lpstr>
      <vt:lpstr>Provincial Operating Grants</vt:lpstr>
      <vt:lpstr>Grants</vt:lpstr>
      <vt:lpstr>Federal Capital Grant</vt:lpstr>
      <vt:lpstr>Public Engagement</vt:lpstr>
      <vt:lpstr>What’s Next</vt:lpstr>
      <vt:lpstr>Conclusion</vt:lpstr>
    </vt:vector>
  </TitlesOfParts>
  <Company>Town of Cochrane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Braaten</dc:creator>
  <cp:lastModifiedBy>Jaylene Knight</cp:lastModifiedBy>
  <cp:revision>325</cp:revision>
  <cp:lastPrinted>2013-10-24T18:14:40Z</cp:lastPrinted>
  <dcterms:created xsi:type="dcterms:W3CDTF">2012-10-15T21:27:18Z</dcterms:created>
  <dcterms:modified xsi:type="dcterms:W3CDTF">2013-10-25T19:54:22Z</dcterms:modified>
</cp:coreProperties>
</file>